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11"/>
  </p:notesMasterIdLst>
  <p:handoutMasterIdLst>
    <p:handoutMasterId r:id="rId12"/>
  </p:handoutMasterIdLst>
  <p:sldIdLst>
    <p:sldId id="257" r:id="rId4"/>
    <p:sldId id="264" r:id="rId5"/>
    <p:sldId id="265" r:id="rId6"/>
    <p:sldId id="267" r:id="rId7"/>
    <p:sldId id="268" r:id="rId8"/>
    <p:sldId id="269" r:id="rId9"/>
    <p:sldId id="270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63AD42B-5D53-5ECA-AB4E-6E5589A17660}" name="Christian Huberts" initials="CH" userId="S::huberts@stiftung-digitale-spielekultur.de::27808154-ba9e-4ffa-b097-6fa3591e943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F9CA1E-FB11-480B-AC88-1E4C7A676AF4}" v="3" dt="2026-01-29T12:15:10.3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61"/>
    <p:restoredTop sz="94589"/>
  </p:normalViewPr>
  <p:slideViewPr>
    <p:cSldViewPr snapToGrid="0"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18" d="100"/>
          <a:sy n="118" d="100"/>
        </p:scale>
        <p:origin x="516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microsoft.com/office/2018/10/relationships/authors" Target="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stbenutzer" userId="S::urn:spo:tenantanon#c24c446f-911e-4768-a12f-94536720971f::" providerId="AD" clId="Web-{6A05C45D-3595-AB21-D18A-D3BF9F08E71F}"/>
    <pc:docChg chg="addSld delSld modSld">
      <pc:chgData name="Gastbenutzer" userId="S::urn:spo:tenantanon#c24c446f-911e-4768-a12f-94536720971f::" providerId="AD" clId="Web-{6A05C45D-3595-AB21-D18A-D3BF9F08E71F}" dt="2026-01-30T10:07:22.934" v="141" actId="1076"/>
      <pc:docMkLst>
        <pc:docMk/>
      </pc:docMkLst>
      <pc:sldChg chg="addSp delSp modSp">
        <pc:chgData name="Gastbenutzer" userId="S::urn:spo:tenantanon#c24c446f-911e-4768-a12f-94536720971f::" providerId="AD" clId="Web-{6A05C45D-3595-AB21-D18A-D3BF9F08E71F}" dt="2026-01-30T10:07:22.934" v="141" actId="1076"/>
        <pc:sldMkLst>
          <pc:docMk/>
          <pc:sldMk cId="530674670" sldId="265"/>
        </pc:sldMkLst>
        <pc:spChg chg="mod">
          <ac:chgData name="Gastbenutzer" userId="S::urn:spo:tenantanon#c24c446f-911e-4768-a12f-94536720971f::" providerId="AD" clId="Web-{6A05C45D-3595-AB21-D18A-D3BF9F08E71F}" dt="2026-01-30T09:50:55.434" v="89" actId="14100"/>
          <ac:spMkLst>
            <pc:docMk/>
            <pc:sldMk cId="530674670" sldId="265"/>
            <ac:spMk id="2" creationId="{9F13B844-BE38-943D-5E16-162EC28FFEA0}"/>
          </ac:spMkLst>
        </pc:spChg>
        <pc:spChg chg="mod">
          <ac:chgData name="Gastbenutzer" userId="S::urn:spo:tenantanon#c24c446f-911e-4768-a12f-94536720971f::" providerId="AD" clId="Web-{6A05C45D-3595-AB21-D18A-D3BF9F08E71F}" dt="2026-01-30T09:47:33.238" v="61" actId="20577"/>
          <ac:spMkLst>
            <pc:docMk/>
            <pc:sldMk cId="530674670" sldId="265"/>
            <ac:spMk id="17" creationId="{60355A56-CC6A-5DD7-2572-D5DAA0405192}"/>
          </ac:spMkLst>
        </pc:spChg>
        <pc:picChg chg="add mod">
          <ac:chgData name="Gastbenutzer" userId="S::urn:spo:tenantanon#c24c446f-911e-4768-a12f-94536720971f::" providerId="AD" clId="Web-{6A05C45D-3595-AB21-D18A-D3BF9F08E71F}" dt="2026-01-30T10:07:22.934" v="141" actId="1076"/>
          <ac:picMkLst>
            <pc:docMk/>
            <pc:sldMk cId="530674670" sldId="265"/>
            <ac:picMk id="11" creationId="{028282E1-7AE3-2F74-DA03-567B615C6072}"/>
          </ac:picMkLst>
        </pc:picChg>
        <pc:picChg chg="add mod">
          <ac:chgData name="Gastbenutzer" userId="S::urn:spo:tenantanon#c24c446f-911e-4768-a12f-94536720971f::" providerId="AD" clId="Web-{6A05C45D-3595-AB21-D18A-D3BF9F08E71F}" dt="2026-01-30T10:07:18.949" v="140" actId="1076"/>
          <ac:picMkLst>
            <pc:docMk/>
            <pc:sldMk cId="530674670" sldId="265"/>
            <ac:picMk id="13" creationId="{E83EC154-A221-F5B4-78D3-474C1A948126}"/>
          </ac:picMkLst>
        </pc:picChg>
      </pc:sldChg>
      <pc:sldChg chg="modSp modCm">
        <pc:chgData name="Gastbenutzer" userId="S::urn:spo:tenantanon#c24c446f-911e-4768-a12f-94536720971f::" providerId="AD" clId="Web-{6A05C45D-3595-AB21-D18A-D3BF9F08E71F}" dt="2026-01-30T10:06:55.198" v="134" actId="20577"/>
        <pc:sldMkLst>
          <pc:docMk/>
          <pc:sldMk cId="1044766481" sldId="267"/>
        </pc:sldMkLst>
        <pc:spChg chg="mod">
          <ac:chgData name="Gastbenutzer" userId="S::urn:spo:tenantanon#c24c446f-911e-4768-a12f-94536720971f::" providerId="AD" clId="Web-{6A05C45D-3595-AB21-D18A-D3BF9F08E71F}" dt="2026-01-30T10:06:55.198" v="134" actId="20577"/>
          <ac:spMkLst>
            <pc:docMk/>
            <pc:sldMk cId="1044766481" sldId="267"/>
            <ac:spMk id="7" creationId="{95C3BA40-9E75-4E77-F8EA-0E27A720440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stbenutzer" userId="S::urn:spo:tenantanon#c24c446f-911e-4768-a12f-94536720971f::" providerId="AD" clId="Web-{6A05C45D-3595-AB21-D18A-D3BF9F08E71F}" dt="2026-01-30T10:06:54.870" v="133" actId="20577"/>
              <pc2:cmMkLst xmlns:pc2="http://schemas.microsoft.com/office/powerpoint/2019/9/main/command">
                <pc:docMk/>
                <pc:sldMk cId="1044766481" sldId="267"/>
                <pc2:cmMk id="{90915CDC-F058-490B-96F6-066B1DAD8601}"/>
              </pc2:cmMkLst>
            </pc226:cmChg>
          </p:ext>
        </pc:extLst>
      </pc:sldChg>
      <pc:sldChg chg="modSp modCm">
        <pc:chgData name="Gastbenutzer" userId="S::urn:spo:tenantanon#c24c446f-911e-4768-a12f-94536720971f::" providerId="AD" clId="Web-{6A05C45D-3595-AB21-D18A-D3BF9F08E71F}" dt="2026-01-30T10:07:06.902" v="138" actId="20577"/>
        <pc:sldMkLst>
          <pc:docMk/>
          <pc:sldMk cId="2199695080" sldId="268"/>
        </pc:sldMkLst>
        <pc:spChg chg="mod">
          <ac:chgData name="Gastbenutzer" userId="S::urn:spo:tenantanon#c24c446f-911e-4768-a12f-94536720971f::" providerId="AD" clId="Web-{6A05C45D-3595-AB21-D18A-D3BF9F08E71F}" dt="2026-01-30T10:07:06.902" v="138" actId="20577"/>
          <ac:spMkLst>
            <pc:docMk/>
            <pc:sldMk cId="2199695080" sldId="268"/>
            <ac:spMk id="9" creationId="{DFDD9022-2FEA-8578-77C9-CC795652C47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stbenutzer" userId="S::urn:spo:tenantanon#c24c446f-911e-4768-a12f-94536720971f::" providerId="AD" clId="Web-{6A05C45D-3595-AB21-D18A-D3BF9F08E71F}" dt="2026-01-30T10:07:05.074" v="136" actId="20577"/>
              <pc2:cmMkLst xmlns:pc2="http://schemas.microsoft.com/office/powerpoint/2019/9/main/command">
                <pc:docMk/>
                <pc:sldMk cId="2199695080" sldId="268"/>
                <pc2:cmMk id="{74998BE0-1F0E-4A0A-BB8C-349639E855EF}"/>
              </pc2:cmMkLst>
            </pc226:cmChg>
          </p:ext>
        </pc:extLst>
      </pc:sldChg>
    </pc:docChg>
  </pc:docChgLst>
  <pc:docChgLst>
    <pc:chgData name="Christian Huberts" userId="27808154-ba9e-4ffa-b097-6fa3591e9430" providerId="ADAL" clId="{B00DEC17-6F86-4DDC-9BF1-EFDEE6B786D9}"/>
    <pc:docChg chg="custSel modSld">
      <pc:chgData name="Christian Huberts" userId="27808154-ba9e-4ffa-b097-6fa3591e9430" providerId="ADAL" clId="{B00DEC17-6F86-4DDC-9BF1-EFDEE6B786D9}" dt="2026-02-02T10:23:56.525" v="103" actId="20577"/>
      <pc:docMkLst>
        <pc:docMk/>
      </pc:docMkLst>
      <pc:sldChg chg="modSp mod">
        <pc:chgData name="Christian Huberts" userId="27808154-ba9e-4ffa-b097-6fa3591e9430" providerId="ADAL" clId="{B00DEC17-6F86-4DDC-9BF1-EFDEE6B786D9}" dt="2026-01-29T12:13:36.368" v="47" actId="20577"/>
        <pc:sldMkLst>
          <pc:docMk/>
          <pc:sldMk cId="3875971588" sldId="264"/>
        </pc:sldMkLst>
        <pc:spChg chg="mod">
          <ac:chgData name="Christian Huberts" userId="27808154-ba9e-4ffa-b097-6fa3591e9430" providerId="ADAL" clId="{B00DEC17-6F86-4DDC-9BF1-EFDEE6B786D9}" dt="2026-01-29T12:11:58.504" v="1" actId="20577"/>
          <ac:spMkLst>
            <pc:docMk/>
            <pc:sldMk cId="3875971588" sldId="264"/>
            <ac:spMk id="3" creationId="{68E7281A-449B-EEDD-58BC-694BD1FE5DE4}"/>
          </ac:spMkLst>
        </pc:spChg>
        <pc:spChg chg="mod">
          <ac:chgData name="Christian Huberts" userId="27808154-ba9e-4ffa-b097-6fa3591e9430" providerId="ADAL" clId="{B00DEC17-6F86-4DDC-9BF1-EFDEE6B786D9}" dt="2026-01-29T12:13:36.368" v="47" actId="20577"/>
          <ac:spMkLst>
            <pc:docMk/>
            <pc:sldMk cId="3875971588" sldId="264"/>
            <ac:spMk id="6" creationId="{22550894-77DD-2361-668F-647383C32973}"/>
          </ac:spMkLst>
        </pc:spChg>
      </pc:sldChg>
      <pc:sldChg chg="modSp mod">
        <pc:chgData name="Christian Huberts" userId="27808154-ba9e-4ffa-b097-6fa3591e9430" providerId="ADAL" clId="{B00DEC17-6F86-4DDC-9BF1-EFDEE6B786D9}" dt="2026-01-29T12:15:43.988" v="71" actId="20577"/>
        <pc:sldMkLst>
          <pc:docMk/>
          <pc:sldMk cId="530674670" sldId="265"/>
        </pc:sldMkLst>
        <pc:spChg chg="mod">
          <ac:chgData name="Christian Huberts" userId="27808154-ba9e-4ffa-b097-6fa3591e9430" providerId="ADAL" clId="{B00DEC17-6F86-4DDC-9BF1-EFDEE6B786D9}" dt="2026-01-29T12:15:43.988" v="71" actId="20577"/>
          <ac:spMkLst>
            <pc:docMk/>
            <pc:sldMk cId="530674670" sldId="265"/>
            <ac:spMk id="17" creationId="{60355A56-CC6A-5DD7-2572-D5DAA0405192}"/>
          </ac:spMkLst>
        </pc:spChg>
      </pc:sldChg>
      <pc:sldChg chg="modSp mod">
        <pc:chgData name="Christian Huberts" userId="27808154-ba9e-4ffa-b097-6fa3591e9430" providerId="ADAL" clId="{B00DEC17-6F86-4DDC-9BF1-EFDEE6B786D9}" dt="2026-02-02T10:21:51.193" v="86" actId="14100"/>
        <pc:sldMkLst>
          <pc:docMk/>
          <pc:sldMk cId="1044766481" sldId="267"/>
        </pc:sldMkLst>
        <pc:spChg chg="mod">
          <ac:chgData name="Christian Huberts" userId="27808154-ba9e-4ffa-b097-6fa3591e9430" providerId="ADAL" clId="{B00DEC17-6F86-4DDC-9BF1-EFDEE6B786D9}" dt="2026-01-29T12:17:20.347" v="74" actId="20577"/>
          <ac:spMkLst>
            <pc:docMk/>
            <pc:sldMk cId="1044766481" sldId="267"/>
            <ac:spMk id="2" creationId="{181427A8-3AF6-91EE-F58D-9F12154F32E0}"/>
          </ac:spMkLst>
        </pc:spChg>
        <pc:spChg chg="mod">
          <ac:chgData name="Christian Huberts" userId="27808154-ba9e-4ffa-b097-6fa3591e9430" providerId="ADAL" clId="{B00DEC17-6F86-4DDC-9BF1-EFDEE6B786D9}" dt="2026-02-02T10:21:51.193" v="86" actId="14100"/>
          <ac:spMkLst>
            <pc:docMk/>
            <pc:sldMk cId="1044766481" sldId="267"/>
            <ac:spMk id="7" creationId="{95C3BA40-9E75-4E77-F8EA-0E27A720440E}"/>
          </ac:spMkLst>
        </pc:spChg>
      </pc:sldChg>
      <pc:sldChg chg="modSp mod">
        <pc:chgData name="Christian Huberts" userId="27808154-ba9e-4ffa-b097-6fa3591e9430" providerId="ADAL" clId="{B00DEC17-6F86-4DDC-9BF1-EFDEE6B786D9}" dt="2026-02-02T10:23:56.525" v="103" actId="20577"/>
        <pc:sldMkLst>
          <pc:docMk/>
          <pc:sldMk cId="2199695080" sldId="268"/>
        </pc:sldMkLst>
        <pc:spChg chg="mod">
          <ac:chgData name="Christian Huberts" userId="27808154-ba9e-4ffa-b097-6fa3591e9430" providerId="ADAL" clId="{B00DEC17-6F86-4DDC-9BF1-EFDEE6B786D9}" dt="2026-02-02T10:23:56.525" v="103" actId="20577"/>
          <ac:spMkLst>
            <pc:docMk/>
            <pc:sldMk cId="2199695080" sldId="268"/>
            <ac:spMk id="9" creationId="{DFDD9022-2FEA-8578-77C9-CC795652C47F}"/>
          </ac:spMkLst>
        </pc:spChg>
      </pc:sldChg>
      <pc:sldChg chg="modSp mod">
        <pc:chgData name="Christian Huberts" userId="27808154-ba9e-4ffa-b097-6fa3591e9430" providerId="ADAL" clId="{B00DEC17-6F86-4DDC-9BF1-EFDEE6B786D9}" dt="2026-01-29T12:21:39.689" v="75" actId="20577"/>
        <pc:sldMkLst>
          <pc:docMk/>
          <pc:sldMk cId="3610936503" sldId="269"/>
        </pc:sldMkLst>
        <pc:spChg chg="mod">
          <ac:chgData name="Christian Huberts" userId="27808154-ba9e-4ffa-b097-6fa3591e9430" providerId="ADAL" clId="{B00DEC17-6F86-4DDC-9BF1-EFDEE6B786D9}" dt="2026-01-29T12:21:39.689" v="75" actId="20577"/>
          <ac:spMkLst>
            <pc:docMk/>
            <pc:sldMk cId="3610936503" sldId="269"/>
            <ac:spMk id="7" creationId="{3A43645C-F65B-5DD3-FA2A-8E54FBEE8177}"/>
          </ac:spMkLst>
        </pc:spChg>
      </pc:sldChg>
      <pc:sldChg chg="modSp mod">
        <pc:chgData name="Christian Huberts" userId="27808154-ba9e-4ffa-b097-6fa3591e9430" providerId="ADAL" clId="{B00DEC17-6F86-4DDC-9BF1-EFDEE6B786D9}" dt="2026-01-29T12:22:10.832" v="82" actId="20577"/>
        <pc:sldMkLst>
          <pc:docMk/>
          <pc:sldMk cId="2143903225" sldId="270"/>
        </pc:sldMkLst>
        <pc:spChg chg="mod">
          <ac:chgData name="Christian Huberts" userId="27808154-ba9e-4ffa-b097-6fa3591e9430" providerId="ADAL" clId="{B00DEC17-6F86-4DDC-9BF1-EFDEE6B786D9}" dt="2026-01-29T12:22:10.832" v="82" actId="20577"/>
          <ac:spMkLst>
            <pc:docMk/>
            <pc:sldMk cId="2143903225" sldId="270"/>
            <ac:spMk id="12" creationId="{63C91305-AA33-B265-A623-11558AF879D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F45B87F-86BE-DE79-A7F0-FBC7BE3BA6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2C02395-77F9-9329-3A48-5537483AF50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7296C-DDCE-4841-9D90-5021BE003FC6}" type="datetimeFigureOut">
              <a:rPr lang="de-DE" smtClean="0"/>
              <a:t>02.02.2026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CAABB6-9A33-120C-07E8-731773455D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48F670B-2A9E-2E0C-7EDA-FDCC8A07EF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B2A19-3E59-8148-834D-C04F284D3E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770535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02.02.2026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8344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9529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0 Inklusion und G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429787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00 Einführung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723753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9525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8476887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sten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59525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9999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56538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4038"/>
            <a:ext cx="5292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4038"/>
            <a:ext cx="5316064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4212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7C0A4B03-B94F-9A32-7587-E9DDC1B9E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82FC055-72AB-708D-BC77-B37A091BB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4037"/>
            <a:ext cx="3348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4037"/>
            <a:ext cx="3348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4037"/>
            <a:ext cx="3348000" cy="36528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DA164AB-886A-B39C-EB7D-F3806787B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29A1E4B0-1001-DB23-53D2-9E2499592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4037"/>
            <a:ext cx="2376000" cy="36528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4346048-0E03-80F2-FB79-4F821195F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008EE2D-2E6E-C36E-DDE0-7D3291FEF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1E7C95F-E817-620F-D9B2-F06E473CE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1 Barrieret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522761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01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Barrieretest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954431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14CEED1-8CA3-F298-7D32-027CEB9B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2C42E69-8A44-8B32-B6B8-80CE186DE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6213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2 Makey Mak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A9AF3D8-BBA6-5267-CD60-D1A52DAA12D8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444C26-2FC2-2AAA-9691-D46B3AE3296B}"/>
              </a:ext>
            </a:extLst>
          </p:cNvPr>
          <p:cNvSpPr txBox="1"/>
          <p:nvPr userDrawn="1"/>
        </p:nvSpPr>
        <p:spPr>
          <a:xfrm>
            <a:off x="515938" y="2124000"/>
            <a:ext cx="276160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69A943B-C7C8-92F1-C7C0-4750AFA3BF4B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303006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3 Games für Augen und Oh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C811C55-DA88-5B4B-C0EC-9F5F16C99D4F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DD7ABBF-8FAE-F742-BA54-8A105860421B}"/>
              </a:ext>
            </a:extLst>
          </p:cNvPr>
          <p:cNvSpPr txBox="1"/>
          <p:nvPr userDrawn="1"/>
        </p:nvSpPr>
        <p:spPr>
          <a:xfrm>
            <a:off x="515938" y="2124000"/>
            <a:ext cx="498317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Games für Augen und Ohren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4928E1F-9F14-CF64-9832-5FA603CC428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708609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4 Barrieren erkennen mit Openguess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41778D5-5CD8-93F6-6D04-D52C723A990D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AA6A733-55ED-7E75-F7D0-91C5AEC334D4}"/>
              </a:ext>
            </a:extLst>
          </p:cNvPr>
          <p:cNvSpPr txBox="1"/>
          <p:nvPr userDrawn="1"/>
        </p:nvSpPr>
        <p:spPr>
          <a:xfrm>
            <a:off x="515938" y="2124000"/>
            <a:ext cx="6042956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Barrieren erkennen mit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Openguessr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2B188BB-DA17-0795-0A00-BEB6CFB792B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173313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5 Games für 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714747E-8714-5E56-E12F-5F708950E5C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EEA3D03-155E-CEEA-FE5E-7224275A58CA}"/>
              </a:ext>
            </a:extLst>
          </p:cNvPr>
          <p:cNvSpPr txBox="1"/>
          <p:nvPr userDrawn="1"/>
        </p:nvSpPr>
        <p:spPr>
          <a:xfrm>
            <a:off x="515938" y="2124000"/>
            <a:ext cx="291229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05 Games für alle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740DAE1-53F8-0FD0-7D8B-A57F6F47A69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150017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thodenboxe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>
            <a:extLst>
              <a:ext uri="{FF2B5EF4-FFF2-40B4-BE49-F238E27FC236}">
                <a16:creationId xmlns:a16="http://schemas.microsoft.com/office/drawing/2014/main" id="{B07C6C1A-B8AA-B465-521F-5A213E3B8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233850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94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4037"/>
            <a:ext cx="11136064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Inklusion und Gaming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4212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745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77" r:id="rId2"/>
    <p:sldLayoutId id="2147483678" r:id="rId3"/>
    <p:sldLayoutId id="2147483679" r:id="rId4"/>
    <p:sldLayoutId id="2147483680" r:id="rId5"/>
    <p:sldLayoutId id="2147483681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745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6213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Inklusion und Gaming | Methodenbox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17195" y="6214748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Fachstelle für Jugendmedienkultur NRW</a:t>
            </a:r>
            <a:b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50" r:id="rId2"/>
    <p:sldLayoutId id="2147483652" r:id="rId3"/>
    <p:sldLayoutId id="2147483692" r:id="rId4"/>
    <p:sldLayoutId id="2147483694" r:id="rId5"/>
    <p:sldLayoutId id="2147483660" r:id="rId6"/>
    <p:sldLayoutId id="2147483661" r:id="rId7"/>
    <p:sldLayoutId id="2147483689" r:id="rId8"/>
    <p:sldLayoutId id="2147483666" r:id="rId9"/>
    <p:sldLayoutId id="2147483690" r:id="rId10"/>
    <p:sldLayoutId id="2147483662" r:id="rId11"/>
    <p:sldLayoutId id="2147483663" r:id="rId12"/>
    <p:sldLayoutId id="2147483665" r:id="rId13"/>
    <p:sldLayoutId id="2147483664" r:id="rId14"/>
    <p:sldLayoutId id="2147483659" r:id="rId15"/>
    <p:sldLayoutId id="2147483654" r:id="rId16"/>
    <p:sldLayoutId id="2147483655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3702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632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66AB9E-3759-76B8-6993-57A51E702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bedeutet Inklusion?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8E7281A-449B-EEDD-58BC-694BD1FE5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728000"/>
            <a:ext cx="6667625" cy="4140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„Inklusion bedeutet, dass jeder Mensch die Möglichkeit erhalten soll, sich </a:t>
            </a:r>
            <a:r>
              <a:rPr lang="de-DE" b="1" dirty="0"/>
              <a:t>umfassend und gleichberechtigt an der Gesellschaft zu beteiligen</a:t>
            </a:r>
            <a:r>
              <a:rPr lang="de-DE" dirty="0"/>
              <a:t>.</a:t>
            </a:r>
          </a:p>
          <a:p>
            <a:pPr marL="0" indent="0">
              <a:buNone/>
            </a:pPr>
            <a:r>
              <a:rPr lang="de-DE" dirty="0"/>
              <a:t>Die Teilhabe darf nicht von Faktoren wie </a:t>
            </a:r>
            <a:r>
              <a:rPr lang="de-DE" b="1" dirty="0"/>
              <a:t>individuellen Fähigkeiten, ethnischer Herkunft, Geschlecht</a:t>
            </a:r>
            <a:r>
              <a:rPr lang="de-DE" dirty="0"/>
              <a:t> oder </a:t>
            </a:r>
            <a:r>
              <a:rPr lang="de-DE" b="1" dirty="0"/>
              <a:t>Alter</a:t>
            </a:r>
            <a:r>
              <a:rPr lang="de-DE" dirty="0"/>
              <a:t> abhängen.</a:t>
            </a:r>
          </a:p>
          <a:p>
            <a:pPr marL="0" indent="0">
              <a:buNone/>
            </a:pPr>
            <a:r>
              <a:rPr lang="de-DE" dirty="0"/>
              <a:t>Vielfalt wird als normal vorausgesetzt. Daher müssen Strukturen geschaffen werden, durch die sich alle Menschen unabhängig von </a:t>
            </a:r>
            <a:r>
              <a:rPr lang="de-DE" b="1" dirty="0"/>
              <a:t>unterschiedlichen Voraussetzungen einbringen </a:t>
            </a:r>
            <a:r>
              <a:rPr lang="de-DE" dirty="0"/>
              <a:t>können.“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544294E-11F8-798E-0A7C-A458A1031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Inklusion und Gaming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CC64DA5-FF7B-9958-032F-7F9AD7B02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2550894-77DD-2361-668F-647383C32973}"/>
              </a:ext>
            </a:extLst>
          </p:cNvPr>
          <p:cNvSpPr txBox="1"/>
          <p:nvPr/>
        </p:nvSpPr>
        <p:spPr>
          <a:xfrm>
            <a:off x="539999" y="5614114"/>
            <a:ext cx="7011068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Quelle: Antidiskriminierungsstelle des Bundes – 3. Was ist Inklusion? (https://www.antidiskriminierungsstelle.de/SharedDocs/faqs/DE/behinderung/03_was_ist_inklusion.html)</a:t>
            </a:r>
          </a:p>
        </p:txBody>
      </p:sp>
    </p:spTree>
    <p:extLst>
      <p:ext uri="{BB962C8B-B14F-4D97-AF65-F5344CB8AC3E}">
        <p14:creationId xmlns:p14="http://schemas.microsoft.com/office/powerpoint/2010/main" val="3875971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3B844-BE38-943D-5E16-162EC28FF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6213"/>
            <a:ext cx="3535603" cy="900492"/>
          </a:xfrm>
        </p:spPr>
        <p:txBody>
          <a:bodyPr/>
          <a:lstStyle/>
          <a:p>
            <a:r>
              <a:rPr lang="de-DE" dirty="0"/>
              <a:t>Was bedeutet Inklusion?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2A08DE-FCD0-C052-CBC7-B73D2F093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Inklusion und Gaming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94913BF-896C-6C3F-CF91-6A3D369CD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0355A56-CC6A-5DD7-2572-D5DAA0405192}"/>
              </a:ext>
            </a:extLst>
          </p:cNvPr>
          <p:cNvSpPr txBox="1"/>
          <p:nvPr/>
        </p:nvSpPr>
        <p:spPr>
          <a:xfrm>
            <a:off x="539999" y="5614114"/>
            <a:ext cx="7658681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Schaubild: Robert </a:t>
            </a:r>
            <a:r>
              <a:rPr lang="de-DE" sz="700" dirty="0" err="1">
                <a:solidFill>
                  <a:schemeClr val="bg1"/>
                </a:solidFill>
              </a:rPr>
              <a:t>Aehnelt</a:t>
            </a:r>
            <a:r>
              <a:rPr lang="de-DE" sz="700" dirty="0">
                <a:solidFill>
                  <a:schemeClr val="bg1"/>
                </a:solidFill>
              </a:rPr>
              <a:t> -- Historische Schritte auf dem Weg zur Inklusion auf gesellschaftlicher Ebene (https://de.wikipedia.org/wiki/Datei:Schritte_zur_Inklusion.svg, CC BY-SA 3.0)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8282E1-7AE3-2F74-DA03-567B615C6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922" y="0"/>
            <a:ext cx="3858847" cy="562707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83EC154-A221-F5B4-78D3-474C1A948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2038" y="-4885"/>
            <a:ext cx="3849078" cy="562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674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81427A8-3AF6-91EE-F58D-9F12154F32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84063" y="1728000"/>
            <a:ext cx="5292000" cy="4140000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Beispiel: </a:t>
            </a:r>
            <a:r>
              <a:rPr lang="de-DE" dirty="0"/>
              <a:t>Eine Person, die einen Rollstuhl benutzt, ist nicht behindert, weil sie eine Krankheit hat oder sich im Rollstuhl fortbewegt – im Gegenteil: Rollstühle bieten Menschen mit bestimmten motorischen Einschränkungen mehr Mobilität und Freiheit.</a:t>
            </a:r>
          </a:p>
          <a:p>
            <a:pPr marL="0" indent="0">
              <a:buNone/>
            </a:pPr>
            <a:r>
              <a:rPr lang="de-DE" dirty="0"/>
              <a:t>... jedenfalls bis diese Menschen auf eine Barriere stoßen. Wie zum Beispiel eine Treppe. Der Mensch im Rollstuhl ist also nicht behindert, sondern wird behindert.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9910A03-BAAA-D2E7-7228-618B06A25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B111BD-886E-A688-2C22-877D8DF76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1180FF8C-98A1-D675-F450-C5157EC93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bedeutet der Begriff Behinderung?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0444EDC-E9A2-2470-E6DA-DF8E050B4A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9999" y="1728000"/>
            <a:ext cx="5316538" cy="290099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Eine Behinderung liegt nicht primär an der Person selbst, sondern entsteht durch Umwelt-bedingungen, die überwiegend von Nicht-Behinderten gestaltet werden. </a:t>
            </a:r>
          </a:p>
          <a:p>
            <a:pPr marL="0" indent="0">
              <a:buNone/>
            </a:pPr>
            <a:r>
              <a:rPr lang="de-DE" dirty="0"/>
              <a:t>Diese Strukturen und Barrieren führen dazu, </a:t>
            </a:r>
            <a:br>
              <a:rPr lang="de-DE" dirty="0"/>
            </a:br>
            <a:r>
              <a:rPr lang="de-DE" dirty="0"/>
              <a:t>dass individuelle Eigenschaften oder Beeinträchtigungen in Konflikt mit der Umwelt geraten und Teilhabe erschwert wird.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5C3BA40-9E75-4E77-F8EA-0E27A720440E}"/>
              </a:ext>
            </a:extLst>
          </p:cNvPr>
          <p:cNvSpPr txBox="1"/>
          <p:nvPr/>
        </p:nvSpPr>
        <p:spPr>
          <a:xfrm>
            <a:off x="540000" y="5614114"/>
            <a:ext cx="9361382" cy="262811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Quelle: UN-Behindertenrechtskonvention, </a:t>
            </a:r>
            <a:r>
              <a:rPr lang="de-DE" sz="700" dirty="0">
                <a:solidFill>
                  <a:schemeClr val="bg1"/>
                </a:solidFill>
                <a:ea typeface="+mn-lt"/>
                <a:cs typeface="+mn-lt"/>
              </a:rPr>
              <a:t>Artikel 9, Zugänglichkeit (https://www.behindertenbeauftragter.de/SharedDocs/Downloads/DE/AS/PublikationenErklaerungen/Broschuere_UNKonvention_KK.pdf?__blob=publicationFile&amp;v=27)</a:t>
            </a:r>
          </a:p>
        </p:txBody>
      </p:sp>
    </p:spTree>
    <p:extLst>
      <p:ext uri="{BB962C8B-B14F-4D97-AF65-F5344CB8AC3E}">
        <p14:creationId xmlns:p14="http://schemas.microsoft.com/office/powerpoint/2010/main" val="1044766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646A5FA4-9DE4-F005-4B03-832859A95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bedeutet der Begriff Behinderung?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43CE890F-AB17-C36B-29A0-F9F6ADDB3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728000"/>
            <a:ext cx="8683514" cy="4140000"/>
          </a:xfrm>
        </p:spPr>
        <p:txBody>
          <a:bodyPr/>
          <a:lstStyle/>
          <a:p>
            <a:r>
              <a:rPr lang="de-DE" dirty="0"/>
              <a:t>Beeinträchtigungen prägen zwar den Alltag, der behindernde Faktor ist jedoch die Umgebung und die Umwelt, die nicht auf die unterschiedlichen Bedarfe von Menschen zugeschnitten sind.</a:t>
            </a:r>
          </a:p>
          <a:p>
            <a:r>
              <a:rPr lang="de-DE" dirty="0"/>
              <a:t>Psychische Barrieren in gesellschaftsrelevanten Räumen verhindern Begegnung und sorgen dafür, dass  Vorurteile, Stereotype, Beleidigungen oder Hassrede aufrechterhalten werden, was den Umgang mit Menschen und damit ihre Alltagserlebnisse beeinflusst.</a:t>
            </a:r>
          </a:p>
          <a:p>
            <a:r>
              <a:rPr lang="de-DE" dirty="0"/>
              <a:t>Die Vielfalt unter Menschen mit Behinderungen ist genauso groß wie unter allen anderen Menschen - sie haben unterschiedliche Fähigkeiten, Bedürfnisse, Interessen und Lebenswege. </a:t>
            </a:r>
          </a:p>
          <a:p>
            <a:r>
              <a:rPr lang="de-DE" dirty="0"/>
              <a:t>Es gibt auch unsichtbare Behinderungen, welche für Außenstehende nicht erkennbar sind, aber das Leben von Behinderung betroffener Personen stark beeinträchtigen können.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A1B02D8-8FC5-CF15-EACC-EAF38B811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411FAFA-DFEC-C4EC-B3AF-FF5853439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5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FDD9022-2FEA-8578-77C9-CC795652C47F}"/>
              </a:ext>
            </a:extLst>
          </p:cNvPr>
          <p:cNvSpPr txBox="1"/>
          <p:nvPr/>
        </p:nvSpPr>
        <p:spPr>
          <a:xfrm>
            <a:off x="539999" y="5614114"/>
            <a:ext cx="9639993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Quelle: Zinsmeister, J. (2023) Diskriminierung von Menschen mit Behinderungen. In: Scherr, A., Reinhardt, A.C., El-</a:t>
            </a:r>
            <a:r>
              <a:rPr lang="de-DE" sz="700" dirty="0" err="1">
                <a:solidFill>
                  <a:schemeClr val="bg1"/>
                </a:solidFill>
              </a:rPr>
              <a:t>Mafaalani</a:t>
            </a:r>
            <a:r>
              <a:rPr lang="de-DE" sz="700" dirty="0">
                <a:solidFill>
                  <a:schemeClr val="bg1"/>
                </a:solidFill>
              </a:rPr>
              <a:t>, A. (Hrsg.) Handbuch Diskriminierung. Springer VS, Wiesbaden (https://doi.org/10.1007/978-3-658-42800-6_32).</a:t>
            </a:r>
            <a:endParaRPr lang="de-DE" sz="700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9695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06F2521-EA08-988B-4DDC-5AE890FAC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Inklusion und Gaming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F669E18-4189-BA2B-4730-480FAC939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6</a:t>
            </a:fld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3D983AC8-F42D-B2F9-CA29-68F894D6C96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3425714" cy="1088866"/>
          </a:xfrm>
        </p:spPr>
        <p:txBody>
          <a:bodyPr/>
          <a:lstStyle/>
          <a:p>
            <a:r>
              <a:rPr lang="de-DE" dirty="0"/>
              <a:t>Kognitive Einschränkungen Lern- und Entwicklungsstörungen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83B1A5C-4845-FA3F-D31F-4B37B8CB39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78289" y="1674211"/>
            <a:ext cx="3347999" cy="1088865"/>
          </a:xfrm>
        </p:spPr>
        <p:txBody>
          <a:bodyPr anchor="b"/>
          <a:lstStyle/>
          <a:p>
            <a:r>
              <a:rPr lang="de-DE" dirty="0"/>
              <a:t>Motorische Beeinträchtigungen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D1B5B8DA-645E-B398-EB0D-D443BC27672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935114"/>
            <a:ext cx="3348000" cy="2941812"/>
          </a:xfrm>
        </p:spPr>
        <p:txBody>
          <a:bodyPr/>
          <a:lstStyle/>
          <a:p>
            <a:r>
              <a:rPr lang="de-DE" dirty="0"/>
              <a:t>Geistige Entwicklung</a:t>
            </a:r>
          </a:p>
          <a:p>
            <a:r>
              <a:rPr lang="de-DE" dirty="0"/>
              <a:t>Aufmerksamkeit und Konzentration</a:t>
            </a:r>
          </a:p>
          <a:p>
            <a:r>
              <a:rPr lang="de-DE" dirty="0"/>
              <a:t>Gedächtnis und Wahrnehmung</a:t>
            </a:r>
          </a:p>
          <a:p>
            <a:r>
              <a:rPr lang="de-DE" dirty="0"/>
              <a:t>Sprache und Orientierung</a:t>
            </a:r>
          </a:p>
          <a:p>
            <a:r>
              <a:rPr lang="de-DE" dirty="0"/>
              <a:t>Emotionale und soziale Entwicklung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1745B43D-C01C-40E2-0E2C-619D92AA7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8289" y="2935114"/>
            <a:ext cx="3348000" cy="2941812"/>
          </a:xfrm>
        </p:spPr>
        <p:txBody>
          <a:bodyPr/>
          <a:lstStyle/>
          <a:p>
            <a:r>
              <a:rPr lang="de-DE" dirty="0"/>
              <a:t>Körperliche Entwicklung</a:t>
            </a:r>
          </a:p>
          <a:p>
            <a:r>
              <a:rPr lang="de-DE" dirty="0"/>
              <a:t>Bewegung und Kraft</a:t>
            </a:r>
          </a:p>
          <a:p>
            <a:r>
              <a:rPr lang="de-DE" dirty="0"/>
              <a:t>Grob- und Feinmotorik</a:t>
            </a:r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5FFB4B8E-BC14-3E7E-EE40-E8462F85E1B9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935114"/>
            <a:ext cx="3348000" cy="2941812"/>
          </a:xfrm>
        </p:spPr>
        <p:txBody>
          <a:bodyPr/>
          <a:lstStyle/>
          <a:p>
            <a:r>
              <a:rPr lang="de-DE" dirty="0"/>
              <a:t>Sehen (visuelle Reize)</a:t>
            </a:r>
          </a:p>
          <a:p>
            <a:r>
              <a:rPr lang="de-DE" dirty="0"/>
              <a:t>Hören und Kommunikation (akustische Reize)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D7BB57F3-7378-E280-AFC7-5C11BD2DFAA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4211"/>
            <a:ext cx="3347999" cy="1088865"/>
          </a:xfrm>
        </p:spPr>
        <p:txBody>
          <a:bodyPr anchor="b"/>
          <a:lstStyle/>
          <a:p>
            <a:r>
              <a:rPr lang="de-DE" dirty="0"/>
              <a:t>Sensorische Beeinträchtigungen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3A43645C-F65B-5DD3-FA2A-8E54FBEE8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Behinderungen sind vielfältig</a:t>
            </a:r>
          </a:p>
        </p:txBody>
      </p:sp>
    </p:spTree>
    <p:extLst>
      <p:ext uri="{BB962C8B-B14F-4D97-AF65-F5344CB8AC3E}">
        <p14:creationId xmlns:p14="http://schemas.microsoft.com/office/powerpoint/2010/main" val="3610936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A96D5BB6-72D5-FC51-5CB8-A99B9BA85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Warum Inklusion und Vielfalt wichtig sind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63C91305-AA33-B265-A623-11558AF87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728000"/>
            <a:ext cx="11136064" cy="4140000"/>
          </a:xfrm>
        </p:spPr>
        <p:txBody>
          <a:bodyPr/>
          <a:lstStyle/>
          <a:p>
            <a:r>
              <a:rPr lang="de-DE" dirty="0"/>
              <a:t>Alle Menschen sind einzigartig und individuell.</a:t>
            </a:r>
          </a:p>
          <a:p>
            <a:r>
              <a:rPr lang="de-DE" dirty="0"/>
              <a:t>Alle Menschen haben das Recht auf gesellschaftliche und mediale Teilhabe.</a:t>
            </a:r>
          </a:p>
          <a:p>
            <a:r>
              <a:rPr lang="de-DE" dirty="0"/>
              <a:t>Menschen mit Behinderung werden häufig unterrepräsentiert.</a:t>
            </a:r>
            <a:br>
              <a:rPr lang="de-DE" dirty="0"/>
            </a:br>
            <a:r>
              <a:rPr lang="de-DE" dirty="0"/>
              <a:t>Sichtbarkeit schafft jedoch Zugehörigkeit und Sichtbarmachung von Lebensrealitäten.</a:t>
            </a:r>
          </a:p>
          <a:p>
            <a:r>
              <a:rPr lang="de-DE" dirty="0"/>
              <a:t>Digitale Spiele prägen, wie wir die Welt sehen. Gute Repräsentation kann Vorurteile abbauen.</a:t>
            </a:r>
          </a:p>
          <a:p>
            <a:r>
              <a:rPr lang="de-DE" dirty="0"/>
              <a:t>Digitale Spiele ermöglichen Perspektivübernahmen und fördern dadurch Verständnis füreinander.</a:t>
            </a:r>
          </a:p>
          <a:p>
            <a:r>
              <a:rPr lang="de-DE" dirty="0"/>
              <a:t>Digitale Spiele schaffen einzigartige Erlebnisse, die in </a:t>
            </a:r>
            <a:r>
              <a:rPr lang="de-DE"/>
              <a:t>der Realität</a:t>
            </a:r>
            <a:br>
              <a:rPr lang="de-DE"/>
            </a:br>
            <a:r>
              <a:rPr lang="de-DE"/>
              <a:t>aus </a:t>
            </a:r>
            <a:r>
              <a:rPr lang="de-DE" dirty="0"/>
              <a:t>verschiedenen Gründen eventuell nicht möglich sind. </a:t>
            </a:r>
          </a:p>
          <a:p>
            <a:r>
              <a:rPr lang="de-DE" dirty="0"/>
              <a:t>Alle Menschen sollten die Möglichkeit haben, gemeinsam zu spielen und Spaß zu haben.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FB14A3D-F7E5-937E-8F40-9C005FD59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Inklusion und Gaming | Methodenbox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741FD17-DDB6-3A08-2FE2-EEC8C7D39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903225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668</Words>
  <Application>Microsoft Office PowerPoint</Application>
  <PresentationFormat>Breitbild</PresentationFormat>
  <Paragraphs>55</Paragraphs>
  <Slides>7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Aptos</vt:lpstr>
      <vt:lpstr>Arial</vt:lpstr>
      <vt:lpstr>Titelfolien</vt:lpstr>
      <vt:lpstr>Zwischenkapitel</vt:lpstr>
      <vt:lpstr>Inhalte</vt:lpstr>
      <vt:lpstr>PowerPoint-Präsentation</vt:lpstr>
      <vt:lpstr>Was bedeutet Inklusion?</vt:lpstr>
      <vt:lpstr>Was bedeutet Inklusion?</vt:lpstr>
      <vt:lpstr>Was bedeutet der Begriff Behinderung?</vt:lpstr>
      <vt:lpstr>Was bedeutet der Begriff Behinderung?</vt:lpstr>
      <vt:lpstr>Behinderungen sind vielfältig</vt:lpstr>
      <vt:lpstr>Warum Inklusion und Vielfalt wichtig sind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97</cp:revision>
  <dcterms:created xsi:type="dcterms:W3CDTF">2025-12-04T14:18:02Z</dcterms:created>
  <dcterms:modified xsi:type="dcterms:W3CDTF">2026-02-02T10:24:05Z</dcterms:modified>
</cp:coreProperties>
</file>