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82" r:id="rId2"/>
    <p:sldMasterId id="2147483671" r:id="rId3"/>
  </p:sldMasterIdLst>
  <p:notesMasterIdLst>
    <p:notesMasterId r:id="rId8"/>
  </p:notesMasterIdLst>
  <p:handoutMasterIdLst>
    <p:handoutMasterId r:id="rId9"/>
  </p:handoutMasterIdLst>
  <p:sldIdLst>
    <p:sldId id="257" r:id="rId4"/>
    <p:sldId id="258" r:id="rId5"/>
    <p:sldId id="259" r:id="rId6"/>
    <p:sldId id="260" r:id="rId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88"/>
    <p:restoredTop sz="94658"/>
  </p:normalViewPr>
  <p:slideViewPr>
    <p:cSldViewPr snapToGrid="0" showGuides="1">
      <p:cViewPr varScale="1">
        <p:scale>
          <a:sx n="105" d="100"/>
          <a:sy n="105" d="100"/>
        </p:scale>
        <p:origin x="111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93" d="100"/>
          <a:sy n="93" d="100"/>
        </p:scale>
        <p:origin x="3784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Huberts" userId="27808154-ba9e-4ffa-b097-6fa3591e9430" providerId="ADAL" clId="{B00DEC17-6F86-4DDC-9BF1-EFDEE6B786D9}"/>
    <pc:docChg chg="modSld">
      <pc:chgData name="Christian Huberts" userId="27808154-ba9e-4ffa-b097-6fa3591e9430" providerId="ADAL" clId="{B00DEC17-6F86-4DDC-9BF1-EFDEE6B786D9}" dt="2026-01-29T14:07:40.737" v="0" actId="20577"/>
      <pc:docMkLst>
        <pc:docMk/>
      </pc:docMkLst>
      <pc:sldChg chg="modSp mod">
        <pc:chgData name="Christian Huberts" userId="27808154-ba9e-4ffa-b097-6fa3591e9430" providerId="ADAL" clId="{B00DEC17-6F86-4DDC-9BF1-EFDEE6B786D9}" dt="2026-01-29T14:07:40.737" v="0" actId="20577"/>
        <pc:sldMkLst>
          <pc:docMk/>
          <pc:sldMk cId="3656678340" sldId="259"/>
        </pc:sldMkLst>
        <pc:spChg chg="mod">
          <ac:chgData name="Christian Huberts" userId="27808154-ba9e-4ffa-b097-6fa3591e9430" providerId="ADAL" clId="{B00DEC17-6F86-4DDC-9BF1-EFDEE6B786D9}" dt="2026-01-29T14:07:40.737" v="0" actId="20577"/>
          <ac:spMkLst>
            <pc:docMk/>
            <pc:sldMk cId="3656678340" sldId="259"/>
            <ac:spMk id="3" creationId="{AE2F86D4-C693-C502-F5D6-92AA5B1B79FF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8F45B87F-86BE-DE79-A7F0-FBC7BE3BA67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02C02395-77F9-9329-3A48-5537483AF50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17296C-DDCE-4841-9D90-5021BE003FC6}" type="datetimeFigureOut">
              <a:rPr lang="de-DE" smtClean="0"/>
              <a:t>29.01.2026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3CAABB6-9A33-120C-07E8-731773455DB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48F670B-2A9E-2E0C-7EDA-FDCC8A07EF0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0B2A19-3E59-8148-834D-C04F284D3E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7705359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AB3A84-DFEE-634A-B6E6-601C34272543}" type="datetimeFigureOut">
              <a:rPr lang="de-DE" smtClean="0"/>
              <a:t>29.01.2026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317B0A-5869-554B-BD88-A2E80E256F3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4850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00 Inklusion und Ga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AC537E7C-9C3C-81DF-5F4E-A94D8C6E64E0}"/>
              </a:ext>
            </a:extLst>
          </p:cNvPr>
          <p:cNvSpPr txBox="1"/>
          <p:nvPr userDrawn="1"/>
        </p:nvSpPr>
        <p:spPr>
          <a:xfrm>
            <a:off x="515938" y="2819914"/>
            <a:ext cx="2362461" cy="765933"/>
          </a:xfrm>
          <a:prstGeom prst="rect">
            <a:avLst/>
          </a:prstGeom>
          <a:solidFill>
            <a:schemeClr val="accent6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Methodenbox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705E5957-2A9D-20F7-2A99-909C9FB17458}"/>
              </a:ext>
            </a:extLst>
          </p:cNvPr>
          <p:cNvSpPr txBox="1"/>
          <p:nvPr userDrawn="1"/>
        </p:nvSpPr>
        <p:spPr>
          <a:xfrm>
            <a:off x="515938" y="2124000"/>
            <a:ext cx="2429787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00 Einführung</a:t>
            </a:r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703946A4-B2AD-0D00-D6C9-6FBF0BCF270F}"/>
              </a:ext>
            </a:extLst>
          </p:cNvPr>
          <p:cNvSpPr txBox="1"/>
          <p:nvPr userDrawn="1"/>
        </p:nvSpPr>
        <p:spPr>
          <a:xfrm>
            <a:off x="515938" y="5572571"/>
            <a:ext cx="7289016" cy="78075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108000" indent="-108000" defTabSz="1080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600" b="0" i="0">
                <a:solidFill>
                  <a:srgbClr val="E3E3E3"/>
                </a:solidFill>
                <a:effectLst/>
                <a:latin typeface="Arial" panose="020B0604020202020204" pitchFamily="34" charset="0"/>
              </a:defRPr>
            </a:lvl1pPr>
            <a:lvl2pPr marL="216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2pPr>
            <a:lvl3pPr marL="324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3pPr>
            <a:lvl4pPr marL="432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200"/>
            </a:lvl4pPr>
            <a:lvl5pPr marL="540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05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de-DE" dirty="0">
                <a:solidFill>
                  <a:schemeClr val="bg1"/>
                </a:solidFill>
              </a:rPr>
              <a:t>Schule mit Games gestalten NRW</a:t>
            </a:r>
          </a:p>
          <a:p>
            <a:pPr lvl="0"/>
            <a:r>
              <a:rPr lang="de-DE" dirty="0">
                <a:solidFill>
                  <a:schemeClr val="bg1"/>
                </a:solidFill>
              </a:rPr>
              <a:t>Demokratie und Teilhabe spielend fördern</a:t>
            </a:r>
          </a:p>
        </p:txBody>
      </p:sp>
    </p:spTree>
    <p:extLst>
      <p:ext uri="{BB962C8B-B14F-4D97-AF65-F5344CB8AC3E}">
        <p14:creationId xmlns:p14="http://schemas.microsoft.com/office/powerpoint/2010/main" val="4263121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9999" y="1728000"/>
            <a:ext cx="5316064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9999" y="6228000"/>
            <a:ext cx="2703263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04 Barrieren erkennen mit </a:t>
            </a:r>
            <a:r>
              <a:rPr lang="de-DE" dirty="0" err="1"/>
              <a:t>Openguessr</a:t>
            </a:r>
            <a:r>
              <a:rPr lang="de-DE" dirty="0"/>
              <a:t>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DCEE4CE1-C023-0F67-4059-5BF9320D2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61124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2224038"/>
            <a:ext cx="5292000" cy="365288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9999" y="2224038"/>
            <a:ext cx="5316064" cy="365288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9999" y="6228000"/>
            <a:ext cx="2703263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04 Barrieren erkennen mit Openguessr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4212"/>
            <a:ext cx="5292000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655CAC3C-D869-8A51-02DC-12F3F92707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59999" y="1674212"/>
            <a:ext cx="5316064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7C0A4B03-B94F-9A32-7587-E9DDC1B9E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674035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+ Kas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04 Barrieren erkennen mit Openguessr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DCEE4CE1-C023-0F67-4059-5BF9320D2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BD25EF84-7E33-FE5E-9122-DF61352F99A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59525" y="1728000"/>
            <a:ext cx="5316538" cy="2159383"/>
          </a:xfrm>
          <a:solidFill>
            <a:schemeClr val="accent6"/>
          </a:solidFill>
        </p:spPr>
        <p:txBody>
          <a:bodyPr vert="horz" wrap="square" lIns="216000" tIns="216000" rIns="216000" bIns="216000" rtlCol="0">
            <a:spAutoFit/>
          </a:bodyPr>
          <a:lstStyle>
            <a:lvl1pPr>
              <a:buClr>
                <a:schemeClr val="bg1"/>
              </a:buClr>
              <a:defRPr lang="de-DE" sz="1600" b="1" smtClean="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lang="de-DE" sz="1400" smtClean="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lang="de-DE" sz="1400" smtClean="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lang="de-DE" sz="1100" smtClean="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lang="de-DE" sz="1000">
                <a:solidFill>
                  <a:schemeClr val="bg1"/>
                </a:solidFill>
              </a:defRPr>
            </a:lvl5pPr>
          </a:lstStyle>
          <a:p>
            <a:pPr marL="0" lvl="0" indent="0" defTabSz="914400">
              <a:buNone/>
            </a:pPr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809329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sten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59525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04 Barrieren erkennen mit Openguessr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DCEE4CE1-C023-0F67-4059-5BF9320D2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BD25EF84-7E33-FE5E-9122-DF61352F99A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9999" y="1728000"/>
            <a:ext cx="5316538" cy="2159383"/>
          </a:xfrm>
          <a:solidFill>
            <a:schemeClr val="accent6"/>
          </a:solidFill>
        </p:spPr>
        <p:txBody>
          <a:bodyPr vert="horz" wrap="square" lIns="216000" tIns="216000" rIns="216000" bIns="216000" rtlCol="0">
            <a:spAutoFit/>
          </a:bodyPr>
          <a:lstStyle>
            <a:lvl1pPr>
              <a:buClr>
                <a:schemeClr val="bg1"/>
              </a:buClr>
              <a:defRPr lang="de-DE" sz="1600" b="1" smtClean="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lang="de-DE" sz="1400" smtClean="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lang="de-DE" sz="1400" smtClean="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lang="de-DE" sz="1100" smtClean="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lang="de-DE" sz="1000">
                <a:solidFill>
                  <a:schemeClr val="bg1"/>
                </a:solidFill>
              </a:defRPr>
            </a:lvl5pPr>
          </a:lstStyle>
          <a:p>
            <a:pPr marL="0" lvl="0" indent="0" defTabSz="914400">
              <a:buNone/>
            </a:pPr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6909591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8" y="1728000"/>
            <a:ext cx="3348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1728000"/>
            <a:ext cx="3348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9999" y="6228000"/>
            <a:ext cx="2703263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04 Barrieren erkennen mit Openguessr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Inhaltsplatzhalter 3">
            <a:extLst>
              <a:ext uri="{FF2B5EF4-FFF2-40B4-BE49-F238E27FC236}">
                <a16:creationId xmlns:a16="http://schemas.microsoft.com/office/drawing/2014/main" id="{EBCC34B8-2124-140B-62A8-8BD58D06BF30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328063" y="1728000"/>
            <a:ext cx="3348000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982FC055-72AB-708D-BC77-B37A091BBF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466235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9999" y="6228000"/>
            <a:ext cx="2703263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04 Barrieren erkennen mit </a:t>
            </a:r>
            <a:r>
              <a:rPr lang="de-DE" dirty="0" err="1"/>
              <a:t>Openguessr</a:t>
            </a:r>
            <a:r>
              <a:rPr lang="de-DE" dirty="0"/>
              <a:t>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4212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655CAC3C-D869-8A51-02DC-12F3F92707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434030" y="1674212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B0B4F64B-213F-F31E-8568-D8790DD7C6B9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539998" y="2224037"/>
            <a:ext cx="3348000" cy="365288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3" name="Inhaltsplatzhalter 3">
            <a:extLst>
              <a:ext uri="{FF2B5EF4-FFF2-40B4-BE49-F238E27FC236}">
                <a16:creationId xmlns:a16="http://schemas.microsoft.com/office/drawing/2014/main" id="{F4B89CA5-3F83-FEBC-919C-5386D1BC32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2224037"/>
            <a:ext cx="3348000" cy="365288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4" name="Inhaltsplatzhalter 3">
            <a:extLst>
              <a:ext uri="{FF2B5EF4-FFF2-40B4-BE49-F238E27FC236}">
                <a16:creationId xmlns:a16="http://schemas.microsoft.com/office/drawing/2014/main" id="{37C2741E-DA10-3AB4-AC64-D4C9BF0F1B7D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328063" y="2224037"/>
            <a:ext cx="3348000" cy="36528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5" name="Textplatzhalter 4">
            <a:extLst>
              <a:ext uri="{FF2B5EF4-FFF2-40B4-BE49-F238E27FC236}">
                <a16:creationId xmlns:a16="http://schemas.microsoft.com/office/drawing/2014/main" id="{4DCC55FE-5880-5D11-8DEE-6E728291D42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27158" y="1674212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3DA164AB-886A-B39C-EB7D-F3806787B6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379668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r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58000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9999" y="6228000"/>
            <a:ext cx="2703263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04 Barrieren erkennen mit </a:t>
            </a:r>
            <a:r>
              <a:rPr lang="de-DE" dirty="0" err="1"/>
              <a:t>Openguessr</a:t>
            </a:r>
            <a:r>
              <a:rPr lang="de-DE" dirty="0"/>
              <a:t>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Inhaltsplatzhalter 3">
            <a:extLst>
              <a:ext uri="{FF2B5EF4-FFF2-40B4-BE49-F238E27FC236}">
                <a16:creationId xmlns:a16="http://schemas.microsoft.com/office/drawing/2014/main" id="{EBCC34B8-2124-140B-62A8-8BD58D06BF30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76001" y="1728000"/>
            <a:ext cx="2376000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Inhaltsplatzhalter 3">
            <a:extLst>
              <a:ext uri="{FF2B5EF4-FFF2-40B4-BE49-F238E27FC236}">
                <a16:creationId xmlns:a16="http://schemas.microsoft.com/office/drawing/2014/main" id="{7B79E30A-4097-8A7B-5B60-D4CE76A6C3EC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9294002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29A1E4B0-1001-DB23-53D2-9E24995929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286284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9999" y="6228000"/>
            <a:ext cx="2703263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04 Barrieren erkennen mit Openguessr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4212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19" name="Inhaltsplatzhalter 2">
            <a:extLst>
              <a:ext uri="{FF2B5EF4-FFF2-40B4-BE49-F238E27FC236}">
                <a16:creationId xmlns:a16="http://schemas.microsoft.com/office/drawing/2014/main" id="{796F3D4C-C9A1-2A8A-9F1E-917DEB29EB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2224037"/>
            <a:ext cx="2376000" cy="365288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0" name="Inhaltsplatzhalter 3">
            <a:extLst>
              <a:ext uri="{FF2B5EF4-FFF2-40B4-BE49-F238E27FC236}">
                <a16:creationId xmlns:a16="http://schemas.microsoft.com/office/drawing/2014/main" id="{E1C09586-9530-3F5A-E9D0-1141AF4DB6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58000" y="2224037"/>
            <a:ext cx="2376000" cy="365288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1" name="Inhaltsplatzhalter 3">
            <a:extLst>
              <a:ext uri="{FF2B5EF4-FFF2-40B4-BE49-F238E27FC236}">
                <a16:creationId xmlns:a16="http://schemas.microsoft.com/office/drawing/2014/main" id="{722CF1E3-F594-2F3F-62B0-924A57FB372F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76001" y="2224037"/>
            <a:ext cx="2376000" cy="36528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22" name="Inhaltsplatzhalter 3">
            <a:extLst>
              <a:ext uri="{FF2B5EF4-FFF2-40B4-BE49-F238E27FC236}">
                <a16:creationId xmlns:a16="http://schemas.microsoft.com/office/drawing/2014/main" id="{A77B4586-FADA-153F-510C-0598BEBAB579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9294002" y="2224037"/>
            <a:ext cx="2376000" cy="365288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3" name="Textplatzhalter 2">
            <a:extLst>
              <a:ext uri="{FF2B5EF4-FFF2-40B4-BE49-F238E27FC236}">
                <a16:creationId xmlns:a16="http://schemas.microsoft.com/office/drawing/2014/main" id="{6D71CE4D-76F8-A629-B636-DD361730CB79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3458001" y="1674212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24" name="Textplatzhalter 2">
            <a:extLst>
              <a:ext uri="{FF2B5EF4-FFF2-40B4-BE49-F238E27FC236}">
                <a16:creationId xmlns:a16="http://schemas.microsoft.com/office/drawing/2014/main" id="{152BB482-65A8-4ECA-C39C-24F079D84290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376002" y="1674212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25" name="Textplatzhalter 2">
            <a:extLst>
              <a:ext uri="{FF2B5EF4-FFF2-40B4-BE49-F238E27FC236}">
                <a16:creationId xmlns:a16="http://schemas.microsoft.com/office/drawing/2014/main" id="{1339239A-D547-97D0-B0A8-E006277D2415}"/>
              </a:ext>
            </a:extLst>
          </p:cNvPr>
          <p:cNvSpPr>
            <a:spLocks noGrp="1"/>
          </p:cNvSpPr>
          <p:nvPr>
            <p:ph type="body" idx="19"/>
          </p:nvPr>
        </p:nvSpPr>
        <p:spPr>
          <a:xfrm>
            <a:off x="9290765" y="1674212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24346048-0E03-80F2-FB79-4F821195F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4196111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links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1728000"/>
            <a:ext cx="7246977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9999" y="6228000"/>
            <a:ext cx="2703263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04 Barrieren erkennen mit </a:t>
            </a:r>
            <a:r>
              <a:rPr lang="de-DE" dirty="0" err="1"/>
              <a:t>Openguessr</a:t>
            </a:r>
            <a:r>
              <a:rPr lang="de-DE" dirty="0"/>
              <a:t>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39749" y="1727400"/>
            <a:ext cx="3348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008EE2D-2E6E-C36E-DDE0-7D3291FEF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0100509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9998" y="1728000"/>
            <a:ext cx="7242031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9999" y="6228000"/>
            <a:ext cx="2703263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04 Barrieren erkennen mit Openguessr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28062" y="1727400"/>
            <a:ext cx="3348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E1E7C95F-E817-620F-D9B2-F06E473CE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30438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01 Barrieret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AC537E7C-9C3C-81DF-5F4E-A94D8C6E64E0}"/>
              </a:ext>
            </a:extLst>
          </p:cNvPr>
          <p:cNvSpPr txBox="1"/>
          <p:nvPr userDrawn="1"/>
        </p:nvSpPr>
        <p:spPr>
          <a:xfrm>
            <a:off x="515938" y="2819914"/>
            <a:ext cx="2362461" cy="765933"/>
          </a:xfrm>
          <a:prstGeom prst="rect">
            <a:avLst/>
          </a:prstGeom>
          <a:solidFill>
            <a:schemeClr val="accent6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Methodenbox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705E5957-2A9D-20F7-2A99-909C9FB17458}"/>
              </a:ext>
            </a:extLst>
          </p:cNvPr>
          <p:cNvSpPr txBox="1"/>
          <p:nvPr userDrawn="1"/>
        </p:nvSpPr>
        <p:spPr>
          <a:xfrm>
            <a:off x="515938" y="2124000"/>
            <a:ext cx="2522761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01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Barrieretest</a:t>
            </a:r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703946A4-B2AD-0D00-D6C9-6FBF0BCF270F}"/>
              </a:ext>
            </a:extLst>
          </p:cNvPr>
          <p:cNvSpPr txBox="1"/>
          <p:nvPr userDrawn="1"/>
        </p:nvSpPr>
        <p:spPr>
          <a:xfrm>
            <a:off x="515938" y="5572571"/>
            <a:ext cx="7289016" cy="78075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108000" indent="-108000" defTabSz="1080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600" b="0" i="0">
                <a:solidFill>
                  <a:srgbClr val="E3E3E3"/>
                </a:solidFill>
                <a:effectLst/>
                <a:latin typeface="Arial" panose="020B0604020202020204" pitchFamily="34" charset="0"/>
              </a:defRPr>
            </a:lvl1pPr>
            <a:lvl2pPr marL="216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2pPr>
            <a:lvl3pPr marL="324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3pPr>
            <a:lvl4pPr marL="432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200"/>
            </a:lvl4pPr>
            <a:lvl5pPr marL="540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05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de-DE" dirty="0">
                <a:solidFill>
                  <a:schemeClr val="bg1"/>
                </a:solidFill>
              </a:rPr>
              <a:t>Schule mit Games gestalten NRW</a:t>
            </a:r>
          </a:p>
          <a:p>
            <a:pPr lvl="0"/>
            <a:r>
              <a:rPr lang="de-DE" dirty="0">
                <a:solidFill>
                  <a:schemeClr val="bg1"/>
                </a:solidFill>
              </a:rPr>
              <a:t>Demokratie und Teilhabe spielend fördern</a:t>
            </a:r>
          </a:p>
        </p:txBody>
      </p:sp>
    </p:spTree>
    <p:extLst>
      <p:ext uri="{BB962C8B-B14F-4D97-AF65-F5344CB8AC3E}">
        <p14:creationId xmlns:p14="http://schemas.microsoft.com/office/powerpoint/2010/main" val="29544316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Anschnitt 01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9999" y="6228000"/>
            <a:ext cx="2703263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04 Barrieren erkennen mit </a:t>
            </a:r>
            <a:r>
              <a:rPr lang="de-DE" dirty="0" err="1"/>
              <a:t>Openguessr</a:t>
            </a:r>
            <a:r>
              <a:rPr lang="de-DE" dirty="0"/>
              <a:t>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Bildplatzhalter 7">
            <a:extLst>
              <a:ext uri="{FF2B5EF4-FFF2-40B4-BE49-F238E27FC236}">
                <a16:creationId xmlns:a16="http://schemas.microsoft.com/office/drawing/2014/main" id="{BF0DAAD1-9A45-9B72-0808-A8F1A3728A3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60000" y="1727400"/>
            <a:ext cx="5832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114CEED1-8CA3-F298-7D32-027CEB9B6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1759295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Anschnitt 02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0000" y="1728000"/>
            <a:ext cx="8335538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9999" y="6228000"/>
            <a:ext cx="27036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04 Barrieren erkennen mit Openguessr | Methodenbox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483000" y="0"/>
            <a:ext cx="2736000" cy="6858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72C42E69-8A44-8B32-B6B8-80CE186DEC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6213"/>
            <a:ext cx="8335538" cy="900492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85097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itat +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4">
            <a:extLst>
              <a:ext uri="{FF2B5EF4-FFF2-40B4-BE49-F238E27FC236}">
                <a16:creationId xmlns:a16="http://schemas.microsoft.com/office/drawing/2014/main" id="{1F3145F9-2F56-F669-F54C-C2DB5E4B41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</p:spPr>
        <p:txBody>
          <a:bodyPr/>
          <a:lstStyle/>
          <a:p>
            <a:endParaRPr lang="de-DE"/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DEB30039-53C1-9C30-C8A3-3C1F165327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669198" y="512763"/>
            <a:ext cx="5006865" cy="5795962"/>
          </a:xfrm>
        </p:spPr>
        <p:txBody>
          <a:bodyPr anchor="ctr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9127178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631277-CC62-CE3B-4285-00474A0DB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A30DC22-AB25-7B3C-DC59-6C35D4AE3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70293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04 Barrieren erkennen mit Openguessr | Methodenbox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4666AE4-4591-8910-A4EB-20637CD45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53939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159457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_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80E644C-AF37-B63F-82B2-D8D1A151E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70293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04 Barrieren erkennen mit </a:t>
            </a:r>
            <a:r>
              <a:rPr lang="de-DE" dirty="0" err="1"/>
              <a:t>Openguessr</a:t>
            </a:r>
            <a:r>
              <a:rPr lang="de-DE" dirty="0"/>
              <a:t> | Methodenbox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4686E08-268F-A76E-5218-540353FB0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53939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DF69DC72-2BA4-1037-2EF4-696DC29D7C44}"/>
              </a:ext>
            </a:extLst>
          </p:cNvPr>
          <p:cNvSpPr/>
          <p:nvPr userDrawn="1"/>
        </p:nvSpPr>
        <p:spPr>
          <a:xfrm>
            <a:off x="0" y="0"/>
            <a:ext cx="12192000" cy="570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35502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02 Makey Mak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DA9AF3D8-BBA6-5267-CD60-D1A52DAA12D8}"/>
              </a:ext>
            </a:extLst>
          </p:cNvPr>
          <p:cNvSpPr txBox="1"/>
          <p:nvPr userDrawn="1"/>
        </p:nvSpPr>
        <p:spPr>
          <a:xfrm>
            <a:off x="515938" y="2819914"/>
            <a:ext cx="2362461" cy="765933"/>
          </a:xfrm>
          <a:prstGeom prst="rect">
            <a:avLst/>
          </a:prstGeom>
          <a:solidFill>
            <a:schemeClr val="accent6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Methodenbox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6D444C26-2FC2-2AAA-9691-D46B3AE3296B}"/>
              </a:ext>
            </a:extLst>
          </p:cNvPr>
          <p:cNvSpPr txBox="1"/>
          <p:nvPr userDrawn="1"/>
        </p:nvSpPr>
        <p:spPr>
          <a:xfrm>
            <a:off x="515938" y="2124000"/>
            <a:ext cx="2761608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02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Makey</a:t>
            </a:r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Makey</a:t>
            </a:r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569A943B-C7C8-92F1-C7C0-4750AFA3BF4B}"/>
              </a:ext>
            </a:extLst>
          </p:cNvPr>
          <p:cNvSpPr txBox="1"/>
          <p:nvPr userDrawn="1"/>
        </p:nvSpPr>
        <p:spPr>
          <a:xfrm>
            <a:off x="515938" y="5572571"/>
            <a:ext cx="7289016" cy="78075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108000" indent="-108000" defTabSz="1080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600" b="0" i="0">
                <a:solidFill>
                  <a:srgbClr val="E3E3E3"/>
                </a:solidFill>
                <a:effectLst/>
                <a:latin typeface="Arial" panose="020B0604020202020204" pitchFamily="34" charset="0"/>
              </a:defRPr>
            </a:lvl1pPr>
            <a:lvl2pPr marL="216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2pPr>
            <a:lvl3pPr marL="324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3pPr>
            <a:lvl4pPr marL="432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200"/>
            </a:lvl4pPr>
            <a:lvl5pPr marL="540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05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de-DE" dirty="0">
                <a:solidFill>
                  <a:schemeClr val="bg1"/>
                </a:solidFill>
              </a:rPr>
              <a:t>Schule mit Games gestalten NRW</a:t>
            </a:r>
          </a:p>
          <a:p>
            <a:pPr lvl="0"/>
            <a:r>
              <a:rPr lang="de-DE" dirty="0">
                <a:solidFill>
                  <a:schemeClr val="bg1"/>
                </a:solidFill>
              </a:rPr>
              <a:t>Demokratie und Teilhabe spielend fördern</a:t>
            </a:r>
          </a:p>
        </p:txBody>
      </p:sp>
    </p:spTree>
    <p:extLst>
      <p:ext uri="{BB962C8B-B14F-4D97-AF65-F5344CB8AC3E}">
        <p14:creationId xmlns:p14="http://schemas.microsoft.com/office/powerpoint/2010/main" val="3303006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03 Games für Augen und Oh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9C811C55-DA88-5B4B-C0EC-9F5F16C99D4F}"/>
              </a:ext>
            </a:extLst>
          </p:cNvPr>
          <p:cNvSpPr txBox="1"/>
          <p:nvPr userDrawn="1"/>
        </p:nvSpPr>
        <p:spPr>
          <a:xfrm>
            <a:off x="515938" y="2819914"/>
            <a:ext cx="2362461" cy="765933"/>
          </a:xfrm>
          <a:prstGeom prst="rect">
            <a:avLst/>
          </a:prstGeom>
          <a:solidFill>
            <a:schemeClr val="accent6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Methodenbox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FDD7ABBF-8FAE-F742-BA54-8A105860421B}"/>
              </a:ext>
            </a:extLst>
          </p:cNvPr>
          <p:cNvSpPr txBox="1"/>
          <p:nvPr userDrawn="1"/>
        </p:nvSpPr>
        <p:spPr>
          <a:xfrm>
            <a:off x="515938" y="2124000"/>
            <a:ext cx="4983178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03 Games für Augen und Ohren</a:t>
            </a:r>
            <a:endParaRPr lang="de-DE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B4928E1F-9F14-CF64-9832-5FA603CC4282}"/>
              </a:ext>
            </a:extLst>
          </p:cNvPr>
          <p:cNvSpPr txBox="1"/>
          <p:nvPr userDrawn="1"/>
        </p:nvSpPr>
        <p:spPr>
          <a:xfrm>
            <a:off x="515938" y="5572571"/>
            <a:ext cx="7289016" cy="78075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108000" indent="-108000" defTabSz="1080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600" b="0" i="0">
                <a:solidFill>
                  <a:srgbClr val="E3E3E3"/>
                </a:solidFill>
                <a:effectLst/>
                <a:latin typeface="Arial" panose="020B0604020202020204" pitchFamily="34" charset="0"/>
              </a:defRPr>
            </a:lvl1pPr>
            <a:lvl2pPr marL="216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2pPr>
            <a:lvl3pPr marL="324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3pPr>
            <a:lvl4pPr marL="432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200"/>
            </a:lvl4pPr>
            <a:lvl5pPr marL="540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05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de-DE" dirty="0">
                <a:solidFill>
                  <a:schemeClr val="bg1"/>
                </a:solidFill>
              </a:rPr>
              <a:t>Schule mit Games gestalten NRW</a:t>
            </a:r>
          </a:p>
          <a:p>
            <a:pPr lvl="0"/>
            <a:r>
              <a:rPr lang="de-DE" dirty="0">
                <a:solidFill>
                  <a:schemeClr val="bg1"/>
                </a:solidFill>
              </a:rPr>
              <a:t>Demokratie und Teilhabe spielend fördern</a:t>
            </a:r>
          </a:p>
        </p:txBody>
      </p:sp>
    </p:spTree>
    <p:extLst>
      <p:ext uri="{BB962C8B-B14F-4D97-AF65-F5344CB8AC3E}">
        <p14:creationId xmlns:p14="http://schemas.microsoft.com/office/powerpoint/2010/main" val="37086097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04 Barrieren erkennen mit Openguess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941778D5-5CD8-93F6-6D04-D52C723A990D}"/>
              </a:ext>
            </a:extLst>
          </p:cNvPr>
          <p:cNvSpPr txBox="1"/>
          <p:nvPr userDrawn="1"/>
        </p:nvSpPr>
        <p:spPr>
          <a:xfrm>
            <a:off x="515938" y="2819914"/>
            <a:ext cx="2362461" cy="765933"/>
          </a:xfrm>
          <a:prstGeom prst="rect">
            <a:avLst/>
          </a:prstGeom>
          <a:solidFill>
            <a:schemeClr val="accent6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Methodenbox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8AA6A733-55ED-7E75-F7D0-91C5AEC334D4}"/>
              </a:ext>
            </a:extLst>
          </p:cNvPr>
          <p:cNvSpPr txBox="1"/>
          <p:nvPr userDrawn="1"/>
        </p:nvSpPr>
        <p:spPr>
          <a:xfrm>
            <a:off x="515938" y="2124000"/>
            <a:ext cx="6042956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04 Barrieren erkennen mit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Openguessr</a:t>
            </a:r>
            <a:endParaRPr lang="de-DE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D2B188BB-DA17-0795-0A00-BEB6CFB792B2}"/>
              </a:ext>
            </a:extLst>
          </p:cNvPr>
          <p:cNvSpPr txBox="1"/>
          <p:nvPr userDrawn="1"/>
        </p:nvSpPr>
        <p:spPr>
          <a:xfrm>
            <a:off x="515938" y="5572571"/>
            <a:ext cx="7289016" cy="78075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108000" indent="-108000" defTabSz="1080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600" b="0" i="0">
                <a:solidFill>
                  <a:srgbClr val="E3E3E3"/>
                </a:solidFill>
                <a:effectLst/>
                <a:latin typeface="Arial" panose="020B0604020202020204" pitchFamily="34" charset="0"/>
              </a:defRPr>
            </a:lvl1pPr>
            <a:lvl2pPr marL="216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2pPr>
            <a:lvl3pPr marL="324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3pPr>
            <a:lvl4pPr marL="432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200"/>
            </a:lvl4pPr>
            <a:lvl5pPr marL="540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05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de-DE" dirty="0">
                <a:solidFill>
                  <a:schemeClr val="bg1"/>
                </a:solidFill>
              </a:rPr>
              <a:t>Schule mit Games gestalten NRW</a:t>
            </a:r>
          </a:p>
          <a:p>
            <a:pPr lvl="0"/>
            <a:r>
              <a:rPr lang="de-DE" dirty="0">
                <a:solidFill>
                  <a:schemeClr val="bg1"/>
                </a:solidFill>
              </a:rPr>
              <a:t>Demokratie und Teilhabe spielend fördern</a:t>
            </a:r>
          </a:p>
        </p:txBody>
      </p:sp>
    </p:spTree>
    <p:extLst>
      <p:ext uri="{BB962C8B-B14F-4D97-AF65-F5344CB8AC3E}">
        <p14:creationId xmlns:p14="http://schemas.microsoft.com/office/powerpoint/2010/main" val="1733130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05 Games für a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C714747E-8714-5E56-E12F-5F708950E5C0}"/>
              </a:ext>
            </a:extLst>
          </p:cNvPr>
          <p:cNvSpPr txBox="1"/>
          <p:nvPr userDrawn="1"/>
        </p:nvSpPr>
        <p:spPr>
          <a:xfrm>
            <a:off x="515938" y="2819914"/>
            <a:ext cx="2362461" cy="765933"/>
          </a:xfrm>
          <a:prstGeom prst="rect">
            <a:avLst/>
          </a:prstGeom>
          <a:solidFill>
            <a:schemeClr val="accent6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Methodenbox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CEEA3D03-155E-CEEA-FE5E-7224275A58CA}"/>
              </a:ext>
            </a:extLst>
          </p:cNvPr>
          <p:cNvSpPr txBox="1"/>
          <p:nvPr userDrawn="1"/>
        </p:nvSpPr>
        <p:spPr>
          <a:xfrm>
            <a:off x="515938" y="2124000"/>
            <a:ext cx="2912290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05 Games für alle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B740DAE1-53F8-0FD0-7D8B-A57F6F47A69F}"/>
              </a:ext>
            </a:extLst>
          </p:cNvPr>
          <p:cNvSpPr txBox="1"/>
          <p:nvPr userDrawn="1"/>
        </p:nvSpPr>
        <p:spPr>
          <a:xfrm>
            <a:off x="515938" y="5572571"/>
            <a:ext cx="7289016" cy="78075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108000" indent="-108000" defTabSz="1080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600" b="0" i="0">
                <a:solidFill>
                  <a:srgbClr val="E3E3E3"/>
                </a:solidFill>
                <a:effectLst/>
                <a:latin typeface="Arial" panose="020B0604020202020204" pitchFamily="34" charset="0"/>
              </a:defRPr>
            </a:lvl1pPr>
            <a:lvl2pPr marL="216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2pPr>
            <a:lvl3pPr marL="324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3pPr>
            <a:lvl4pPr marL="432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200"/>
            </a:lvl4pPr>
            <a:lvl5pPr marL="540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05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de-DE" dirty="0">
                <a:solidFill>
                  <a:schemeClr val="bg1"/>
                </a:solidFill>
              </a:rPr>
              <a:t>Schule mit Games gestalten NRW</a:t>
            </a:r>
          </a:p>
          <a:p>
            <a:pPr lvl="0"/>
            <a:r>
              <a:rPr lang="de-DE" dirty="0">
                <a:solidFill>
                  <a:schemeClr val="bg1"/>
                </a:solidFill>
              </a:rPr>
              <a:t>Demokratie und Teilhabe spielend fördern</a:t>
            </a:r>
          </a:p>
        </p:txBody>
      </p:sp>
    </p:spTree>
    <p:extLst>
      <p:ext uri="{BB962C8B-B14F-4D97-AF65-F5344CB8AC3E}">
        <p14:creationId xmlns:p14="http://schemas.microsoft.com/office/powerpoint/2010/main" val="1500173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thodenboxen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4">
            <a:extLst>
              <a:ext uri="{FF2B5EF4-FFF2-40B4-BE49-F238E27FC236}">
                <a16:creationId xmlns:a16="http://schemas.microsoft.com/office/drawing/2014/main" id="{B07C6C1A-B8AA-B465-521F-5A213E3B82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999" y="540000"/>
            <a:ext cx="11136064" cy="5768725"/>
          </a:xfrm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Zwischenkapitel</a:t>
            </a:r>
          </a:p>
        </p:txBody>
      </p:sp>
    </p:spTree>
    <p:extLst>
      <p:ext uri="{BB962C8B-B14F-4D97-AF65-F5344CB8AC3E}">
        <p14:creationId xmlns:p14="http://schemas.microsoft.com/office/powerpoint/2010/main" val="2338500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6EB693-6D03-F08B-70B0-359000A5C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63F3239-514C-8B1A-B4CB-70084B1C68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0ABBA4-F3B7-876B-C778-F56F5A25E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9999" y="6228000"/>
            <a:ext cx="2703263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04 Barrieren erkennen mit </a:t>
            </a:r>
            <a:r>
              <a:rPr lang="de-DE" dirty="0" err="1"/>
              <a:t>Openguessr</a:t>
            </a:r>
            <a:r>
              <a:rPr lang="de-DE" dirty="0"/>
              <a:t> | Methodenbox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2461180-95D8-3F5C-C8A4-217AA6CC6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9948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überschrift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6EB693-6D03-F08B-70B0-359000A5C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63F3239-514C-8B1A-B4CB-70084B1C68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999" y="2224037"/>
            <a:ext cx="11136064" cy="365288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0ABBA4-F3B7-876B-C778-F56F5A25E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9999" y="6228000"/>
            <a:ext cx="2703263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04 Barrieren erkennen mit </a:t>
            </a:r>
            <a:r>
              <a:rPr lang="de-DE" dirty="0" err="1"/>
              <a:t>Openguessr</a:t>
            </a:r>
            <a:r>
              <a:rPr lang="de-DE" dirty="0"/>
              <a:t> | Methodenbox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2461180-95D8-3F5C-C8A4-217AA6CC6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D401DB94-E8C9-A144-CE79-BCA30893FBA1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539998" y="1674212"/>
            <a:ext cx="11136065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698059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17" Type="http://schemas.openxmlformats.org/officeDocument/2006/relationships/slideLayout" Target="../slideLayouts/slideLayout24.xml"/><Relationship Id="rId2" Type="http://schemas.openxmlformats.org/officeDocument/2006/relationships/slideLayout" Target="../slideLayouts/slideLayout9.xml"/><Relationship Id="rId16" Type="http://schemas.openxmlformats.org/officeDocument/2006/relationships/slideLayout" Target="../slideLayouts/slideLayout23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7451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731817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77" r:id="rId2"/>
    <p:sldLayoutId id="2147483678" r:id="rId3"/>
    <p:sldLayoutId id="2147483679" r:id="rId4"/>
    <p:sldLayoutId id="2147483680" r:id="rId5"/>
    <p:sldLayoutId id="2147483681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7451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584290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6213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4" name="Fußzeilenplatzhalter 4">
            <a:extLst>
              <a:ext uri="{FF2B5EF4-FFF2-40B4-BE49-F238E27FC236}">
                <a16:creationId xmlns:a16="http://schemas.microsoft.com/office/drawing/2014/main" id="{5BB31F07-E9B3-BCFF-2E4E-BBAB8DB720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9999" y="6228000"/>
            <a:ext cx="2703264" cy="36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de-DE" dirty="0"/>
              <a:t>04 Barrieren erkennen mit </a:t>
            </a:r>
            <a:r>
              <a:rPr lang="de-DE" dirty="0" err="1"/>
              <a:t>Openguessr</a:t>
            </a:r>
            <a:r>
              <a:rPr lang="de-DE" dirty="0"/>
              <a:t> | Methodenbox</a:t>
            </a:r>
          </a:p>
        </p:txBody>
      </p:sp>
      <p:sp>
        <p:nvSpPr>
          <p:cNvPr id="25" name="Foliennummernplatzhalter 5">
            <a:extLst>
              <a:ext uri="{FF2B5EF4-FFF2-40B4-BE49-F238E27FC236}">
                <a16:creationId xmlns:a16="http://schemas.microsoft.com/office/drawing/2014/main" id="{99A4A7A9-B301-79A5-47F8-77957AB3B2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8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6DE1CD7-FF3F-E949-9BEB-BB883F2FC11F}" type="slidenum">
              <a:rPr lang="de-DE" smtClean="0"/>
              <a:pPr/>
              <a:t>‹Nr.›</a:t>
            </a:fld>
            <a:endParaRPr lang="de-DE" b="1" dirty="0"/>
          </a:p>
        </p:txBody>
      </p:sp>
      <p:sp>
        <p:nvSpPr>
          <p:cNvPr id="4" name="Fußzeilenplatzhalter 4">
            <a:extLst>
              <a:ext uri="{FF2B5EF4-FFF2-40B4-BE49-F238E27FC236}">
                <a16:creationId xmlns:a16="http://schemas.microsoft.com/office/drawing/2014/main" id="{125B79EB-385E-47E7-879C-622E4A0D48BA}"/>
              </a:ext>
            </a:extLst>
          </p:cNvPr>
          <p:cNvSpPr txBox="1">
            <a:spLocks/>
          </p:cNvSpPr>
          <p:nvPr userDrawn="1"/>
        </p:nvSpPr>
        <p:spPr>
          <a:xfrm>
            <a:off x="3017195" y="6214748"/>
            <a:ext cx="6157611" cy="379525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de-DE"/>
            </a:defPPr>
            <a:lvl1pPr marL="0" algn="l" defTabSz="914400" rtl="0" eaLnBrk="1" latinLnBrk="0" hangingPunct="1">
              <a:defRPr sz="800" b="1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de-DE" sz="800" b="0" kern="1200" dirty="0">
                <a:solidFill>
                  <a:schemeClr val="tx1">
                    <a:tint val="82000"/>
                  </a:schemeClr>
                </a:solidFill>
                <a:effectLst/>
                <a:latin typeface="+mn-lt"/>
                <a:ea typeface="+mn-ea"/>
                <a:cs typeface="+mn-cs"/>
              </a:rPr>
              <a:t>Stiftung Digitale Spielekultur gGmbH | Fachstelle für Jugendmedienkultur NRW</a:t>
            </a:r>
            <a:br>
              <a:rPr lang="de-DE" sz="800" b="0" kern="1200" dirty="0">
                <a:solidFill>
                  <a:schemeClr val="tx1">
                    <a:tint val="82000"/>
                  </a:schemeClr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de-DE" sz="800" b="0" kern="1200" dirty="0">
                <a:solidFill>
                  <a:schemeClr val="tx1">
                    <a:tint val="82000"/>
                  </a:schemeClr>
                </a:solidFill>
                <a:effectLst/>
                <a:latin typeface="+mn-lt"/>
                <a:ea typeface="+mn-ea"/>
                <a:cs typeface="+mn-cs"/>
              </a:rPr>
              <a:t>Zentrum für didaktische Computerspielforschung | Schule mit Games gestalten NRW</a:t>
            </a:r>
          </a:p>
        </p:txBody>
      </p:sp>
    </p:spTree>
    <p:extLst>
      <p:ext uri="{BB962C8B-B14F-4D97-AF65-F5344CB8AC3E}">
        <p14:creationId xmlns:p14="http://schemas.microsoft.com/office/powerpoint/2010/main" val="2555245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50" r:id="rId2"/>
    <p:sldLayoutId id="2147483652" r:id="rId3"/>
    <p:sldLayoutId id="2147483660" r:id="rId4"/>
    <p:sldLayoutId id="2147483693" r:id="rId5"/>
    <p:sldLayoutId id="2147483694" r:id="rId6"/>
    <p:sldLayoutId id="2147483661" r:id="rId7"/>
    <p:sldLayoutId id="2147483689" r:id="rId8"/>
    <p:sldLayoutId id="2147483666" r:id="rId9"/>
    <p:sldLayoutId id="2147483690" r:id="rId10"/>
    <p:sldLayoutId id="2147483662" r:id="rId11"/>
    <p:sldLayoutId id="2147483663" r:id="rId12"/>
    <p:sldLayoutId id="2147483665" r:id="rId13"/>
    <p:sldLayoutId id="2147483664" r:id="rId14"/>
    <p:sldLayoutId id="2147483659" r:id="rId15"/>
    <p:sldLayoutId id="2147483654" r:id="rId16"/>
    <p:sldLayoutId id="2147483655" r:id="rId17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  <p15:guide id="7" orient="horz" pos="3702" userDrawn="1">
          <p15:clr>
            <a:srgbClr val="F26B43"/>
          </p15:clr>
        </p15:guide>
        <p15:guide id="8" orient="horz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86328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B5F7650D-CB5A-4616-196D-C723F55F866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dirty="0"/>
              <a:t>Barrieren in der Stadt oder dem Wohnraum sind Hindernisse, die die uneingeschränkte Teilhabe aller Menschen am städtischen Leben erschweren oder unmöglich machen. </a:t>
            </a:r>
          </a:p>
          <a:p>
            <a:r>
              <a:rPr lang="de-DE" dirty="0"/>
              <a:t>Diese Barrieren führen dazu, dass Menschen Orte </a:t>
            </a:r>
            <a:br>
              <a:rPr lang="de-DE" dirty="0"/>
            </a:br>
            <a:r>
              <a:rPr lang="de-DE" dirty="0"/>
              <a:t>nicht erreichen und nutzen können oder umständliche Umwege notwendig sind. </a:t>
            </a:r>
          </a:p>
          <a:p>
            <a:r>
              <a:rPr lang="de-DE" dirty="0"/>
              <a:t>Alle öffentlichen Räume sollten so gestaltet sein, </a:t>
            </a:r>
            <a:br>
              <a:rPr lang="de-DE" dirty="0"/>
            </a:br>
            <a:r>
              <a:rPr lang="de-DE" dirty="0"/>
              <a:t>dass alle Menschen sie problemlos und ohne Hilfe nutzen können. </a:t>
            </a:r>
          </a:p>
          <a:p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0225E1C2-63CD-8247-80E6-4E48CC51E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04 Barrieren erkennen mit Openguessr | Methodenbox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272E046-9350-E00B-B8B2-E951129A1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2</a:t>
            </a:fld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DED9790-2F28-C228-BD8E-C0272EA23D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Barrieren im urbanen Raum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4972D5D6-81E2-FE28-FEDB-CD4F344A2A5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59525" y="1728000"/>
            <a:ext cx="5316538" cy="1886359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Teilhabe bedeutet, dass alle Menschen </a:t>
            </a:r>
            <a:br>
              <a:rPr lang="de-DE" dirty="0"/>
            </a:br>
            <a:r>
              <a:rPr lang="de-DE" dirty="0"/>
              <a:t>die Möglichkeit haben, in der Gesellschaft </a:t>
            </a:r>
            <a:br>
              <a:rPr lang="de-DE" dirty="0"/>
            </a:br>
            <a:r>
              <a:rPr lang="de-DE" dirty="0"/>
              <a:t>mitzumachen – zum Beispiel im Alltag, </a:t>
            </a:r>
            <a:br>
              <a:rPr lang="de-DE" dirty="0"/>
            </a:br>
            <a:r>
              <a:rPr lang="de-DE" dirty="0"/>
              <a:t>in der Schule, bei Entscheidungen </a:t>
            </a:r>
            <a:br>
              <a:rPr lang="de-DE" dirty="0"/>
            </a:br>
            <a:r>
              <a:rPr lang="de-DE" dirty="0"/>
              <a:t>oder in der Freizeit.</a:t>
            </a:r>
          </a:p>
        </p:txBody>
      </p:sp>
    </p:spTree>
    <p:extLst>
      <p:ext uri="{BB962C8B-B14F-4D97-AF65-F5344CB8AC3E}">
        <p14:creationId xmlns:p14="http://schemas.microsoft.com/office/powerpoint/2010/main" val="3971416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606D3CD-FCC6-DBF4-0A61-664F446CD5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Barrieren im urbanen Raum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E2F86D4-C693-C502-F5D6-92AA5B1B79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Auf welche Barrieren seid ihr schon in eurer Stadt gestoßen, beispielsweise beim Einkaufen oder auf dem Schulweg?</a:t>
            </a:r>
          </a:p>
          <a:p>
            <a:r>
              <a:rPr lang="de-DE" dirty="0"/>
              <a:t>Welche Barrieren gibt es bei öffentlichen Verkehrsmitteln oder dem Straßenverkehr allgemein?</a:t>
            </a:r>
          </a:p>
          <a:p>
            <a:r>
              <a:rPr lang="de-DE" dirty="0"/>
              <a:t>Überlegt, wie diese Barrieren überwunden werden könnten.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C4795D7-EDFF-0FA5-3A9D-1B970DE1F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04 Barrieren erkennen mit Openguessr | Methodenbox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CBFD7CA8-50E9-F334-7A73-567D34BA3FC2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r>
              <a:rPr lang="de-DE" dirty="0"/>
              <a:t>Überlegt im Team oder einzeln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0632EB4-0CD5-2099-E346-FDF3B1FB7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66783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43260B-518D-1138-4B86-E5B42999BE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FDE31A7-9477-4CF2-5D06-2EAC2ED039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04 Barrieren erkennen mit Openguessr | Methodenbox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EF371AF-7B65-5B14-AA6C-B0E161C7EE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4</a:t>
            </a:fld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F67F8647-077E-CCBD-0001-AD31ABC2B7B6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de-DE" dirty="0"/>
              <a:t>Physische Barrieren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E2919812-C498-A06D-0AA0-2B5776D1BE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DE" dirty="0"/>
              <a:t>Sensorische Barrieren</a:t>
            </a:r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34A13373-0A70-7803-1817-D787AE2FBEBC}"/>
              </a:ext>
            </a:extLst>
          </p:cNvPr>
          <p:cNvSpPr>
            <a:spLocks noGrp="1"/>
          </p:cNvSpPr>
          <p:nvPr>
            <p:ph sz="half" idx="14"/>
          </p:nvPr>
        </p:nvSpPr>
        <p:spPr/>
        <p:txBody>
          <a:bodyPr/>
          <a:lstStyle/>
          <a:p>
            <a:r>
              <a:rPr lang="de-DE" dirty="0"/>
              <a:t>Zu Enge Türen und Durchgänge.</a:t>
            </a:r>
          </a:p>
          <a:p>
            <a:r>
              <a:rPr lang="de-DE" dirty="0"/>
              <a:t>Treppen und Stufen, </a:t>
            </a:r>
            <a:br>
              <a:rPr lang="de-DE" dirty="0"/>
            </a:br>
            <a:r>
              <a:rPr lang="de-DE" dirty="0"/>
              <a:t>bzw. fehlende Rampen.</a:t>
            </a:r>
          </a:p>
          <a:p>
            <a:r>
              <a:rPr lang="de-DE" dirty="0"/>
              <a:t>Unebene Pflasterung </a:t>
            </a:r>
            <a:br>
              <a:rPr lang="de-DE" dirty="0"/>
            </a:br>
            <a:r>
              <a:rPr lang="de-DE" dirty="0"/>
              <a:t>oder Stolperfallen.</a:t>
            </a:r>
          </a:p>
          <a:p>
            <a:r>
              <a:rPr lang="de-DE" dirty="0"/>
              <a:t>Fehlende Sitzgelegenheiten </a:t>
            </a:r>
            <a:br>
              <a:rPr lang="de-DE" dirty="0"/>
            </a:br>
            <a:r>
              <a:rPr lang="de-DE" dirty="0"/>
              <a:t>oder Ruhepunkte.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EBD670A-F233-F994-11D5-74EF2F81713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e-DE" dirty="0"/>
              <a:t>Fehlende visuelle </a:t>
            </a:r>
            <a:br>
              <a:rPr lang="de-DE" dirty="0"/>
            </a:br>
            <a:r>
              <a:rPr lang="de-DE" dirty="0"/>
              <a:t>oder auditive Signale.</a:t>
            </a:r>
          </a:p>
          <a:p>
            <a:r>
              <a:rPr lang="de-DE" dirty="0"/>
              <a:t>Fehlende Piktogramme </a:t>
            </a:r>
            <a:br>
              <a:rPr lang="de-DE" dirty="0"/>
            </a:br>
            <a:r>
              <a:rPr lang="de-DE" dirty="0"/>
              <a:t>oder Symbole. </a:t>
            </a:r>
          </a:p>
          <a:p>
            <a:r>
              <a:rPr lang="de-DE" dirty="0"/>
              <a:t>Fehlende Leitsysteme, </a:t>
            </a:r>
            <a:br>
              <a:rPr lang="de-DE" dirty="0"/>
            </a:br>
            <a:r>
              <a:rPr lang="de-DE" dirty="0"/>
              <a:t>bspw. für blinde Menschen. </a:t>
            </a:r>
          </a:p>
          <a:p>
            <a:r>
              <a:rPr lang="de-DE" dirty="0"/>
              <a:t>Schlechte Beleuchtung.</a:t>
            </a:r>
          </a:p>
        </p:txBody>
      </p:sp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3339F5A8-D319-BD86-037B-13E28FF459A2}"/>
              </a:ext>
            </a:extLst>
          </p:cNvPr>
          <p:cNvSpPr>
            <a:spLocks noGrp="1"/>
          </p:cNvSpPr>
          <p:nvPr>
            <p:ph sz="half" idx="15"/>
          </p:nvPr>
        </p:nvSpPr>
        <p:spPr/>
        <p:txBody>
          <a:bodyPr/>
          <a:lstStyle/>
          <a:p>
            <a:r>
              <a:rPr lang="de-DE" dirty="0"/>
              <a:t>Schlecht lesbare Schilder </a:t>
            </a:r>
            <a:br>
              <a:rPr lang="de-DE" dirty="0"/>
            </a:br>
            <a:r>
              <a:rPr lang="de-DE" dirty="0"/>
              <a:t>und Informationen.</a:t>
            </a:r>
          </a:p>
          <a:p>
            <a:r>
              <a:rPr lang="de-DE" dirty="0"/>
              <a:t>Schwierige und </a:t>
            </a:r>
            <a:br>
              <a:rPr lang="de-DE" dirty="0"/>
            </a:br>
            <a:r>
              <a:rPr lang="de-DE" dirty="0"/>
              <a:t>Komplizierte Sprache.</a:t>
            </a:r>
          </a:p>
          <a:p>
            <a:r>
              <a:rPr lang="de-DE" dirty="0"/>
              <a:t>Fehlende visuelle </a:t>
            </a:r>
            <a:br>
              <a:rPr lang="de-DE" dirty="0"/>
            </a:br>
            <a:r>
              <a:rPr lang="de-DE" dirty="0"/>
              <a:t>oder auditive Signale.</a:t>
            </a:r>
          </a:p>
          <a:p>
            <a:r>
              <a:rPr lang="de-DE" dirty="0"/>
              <a:t>Fehlende Piktogramme </a:t>
            </a:r>
            <a:br>
              <a:rPr lang="de-DE" dirty="0"/>
            </a:br>
            <a:r>
              <a:rPr lang="de-DE" dirty="0"/>
              <a:t>oder Symbole.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B7897A12-BDD8-4D5D-7223-D8483B3D63D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de-DE" dirty="0"/>
              <a:t>Kommunikative Barrieren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2E2990E-53F5-50F6-2223-1D61641CA3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Barrieren im urbanen Raum</a:t>
            </a:r>
          </a:p>
        </p:txBody>
      </p:sp>
    </p:spTree>
    <p:extLst>
      <p:ext uri="{BB962C8B-B14F-4D97-AF65-F5344CB8AC3E}">
        <p14:creationId xmlns:p14="http://schemas.microsoft.com/office/powerpoint/2010/main" val="891337725"/>
      </p:ext>
    </p:extLst>
  </p:cSld>
  <p:clrMapOvr>
    <a:masterClrMapping/>
  </p:clrMapOvr>
</p:sld>
</file>

<file path=ppt/theme/theme1.xml><?xml version="1.0" encoding="utf-8"?>
<a:theme xmlns:a="http://schemas.openxmlformats.org/drawingml/2006/main" name="Titelfolien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Zwischenkapitel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Inhalte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>
        <a:spAutoFit/>
      </a:bodyPr>
      <a:lstStyle>
        <a:defPPr algn="l">
          <a:defRPr sz="16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266</Words>
  <Application>Microsoft Office PowerPoint</Application>
  <PresentationFormat>Breitbild</PresentationFormat>
  <Paragraphs>32</Paragraphs>
  <Slides>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3</vt:i4>
      </vt:variant>
      <vt:variant>
        <vt:lpstr>Folientitel</vt:lpstr>
      </vt:variant>
      <vt:variant>
        <vt:i4>4</vt:i4>
      </vt:variant>
    </vt:vector>
  </HeadingPairs>
  <TitlesOfParts>
    <vt:vector size="9" baseType="lpstr">
      <vt:lpstr>Aptos</vt:lpstr>
      <vt:lpstr>Arial</vt:lpstr>
      <vt:lpstr>Titelfolien</vt:lpstr>
      <vt:lpstr>Zwischenkapitel</vt:lpstr>
      <vt:lpstr>Inhalte</vt:lpstr>
      <vt:lpstr>PowerPoint-Präsentation</vt:lpstr>
      <vt:lpstr>Barrieren im urbanen Raum</vt:lpstr>
      <vt:lpstr>Barrieren im urbanen Raum</vt:lpstr>
      <vt:lpstr>Barrieren im urbanen Raum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Juliane Strehmann</dc:creator>
  <cp:lastModifiedBy>Christian Huberts</cp:lastModifiedBy>
  <cp:revision>36</cp:revision>
  <dcterms:created xsi:type="dcterms:W3CDTF">2025-12-04T14:18:02Z</dcterms:created>
  <dcterms:modified xsi:type="dcterms:W3CDTF">2026-01-29T14:07:49Z</dcterms:modified>
</cp:coreProperties>
</file>