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2" r:id="rId2"/>
    <p:sldMasterId id="2147483671" r:id="rId3"/>
  </p:sldMasterIdLst>
  <p:notesMasterIdLst>
    <p:notesMasterId r:id="rId19"/>
  </p:notesMasterIdLst>
  <p:sldIdLst>
    <p:sldId id="257" r:id="rId4"/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89"/>
    <p:restoredTop sz="94658"/>
  </p:normalViewPr>
  <p:slideViewPr>
    <p:cSldViewPr snapToGrid="0" showGuides="1">
      <p:cViewPr varScale="1">
        <p:scale>
          <a:sx n="97" d="100"/>
          <a:sy n="97" d="100"/>
        </p:scale>
        <p:origin x="90" y="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microsoft.com/office/2016/11/relationships/changesInfo" Target="changesInfos/changesInfo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Huberts" userId="27808154-ba9e-4ffa-b097-6fa3591e9430" providerId="ADAL" clId="{B00DEC17-6F86-4DDC-9BF1-EFDEE6B786D9}"/>
    <pc:docChg chg="modSld">
      <pc:chgData name="Christian Huberts" userId="27808154-ba9e-4ffa-b097-6fa3591e9430" providerId="ADAL" clId="{B00DEC17-6F86-4DDC-9BF1-EFDEE6B786D9}" dt="2026-01-29T12:31:42.845" v="35" actId="20577"/>
      <pc:docMkLst>
        <pc:docMk/>
      </pc:docMkLst>
      <pc:sldChg chg="modSp mod">
        <pc:chgData name="Christian Huberts" userId="27808154-ba9e-4ffa-b097-6fa3591e9430" providerId="ADAL" clId="{B00DEC17-6F86-4DDC-9BF1-EFDEE6B786D9}" dt="2026-01-29T12:29:34.089" v="17" actId="6549"/>
        <pc:sldMkLst>
          <pc:docMk/>
          <pc:sldMk cId="3624761198" sldId="259"/>
        </pc:sldMkLst>
        <pc:spChg chg="mod">
          <ac:chgData name="Christian Huberts" userId="27808154-ba9e-4ffa-b097-6fa3591e9430" providerId="ADAL" clId="{B00DEC17-6F86-4DDC-9BF1-EFDEE6B786D9}" dt="2026-01-29T12:29:34.089" v="17" actId="6549"/>
          <ac:spMkLst>
            <pc:docMk/>
            <pc:sldMk cId="3624761198" sldId="259"/>
            <ac:spMk id="9" creationId="{8E8C2F31-675C-5864-CADC-E3663CE1EF84}"/>
          </ac:spMkLst>
        </pc:spChg>
      </pc:sldChg>
      <pc:sldChg chg="modSp mod">
        <pc:chgData name="Christian Huberts" userId="27808154-ba9e-4ffa-b097-6fa3591e9430" providerId="ADAL" clId="{B00DEC17-6F86-4DDC-9BF1-EFDEE6B786D9}" dt="2026-01-29T12:29:30.642" v="14" actId="6549"/>
        <pc:sldMkLst>
          <pc:docMk/>
          <pc:sldMk cId="2820917874" sldId="260"/>
        </pc:sldMkLst>
        <pc:spChg chg="mod">
          <ac:chgData name="Christian Huberts" userId="27808154-ba9e-4ffa-b097-6fa3591e9430" providerId="ADAL" clId="{B00DEC17-6F86-4DDC-9BF1-EFDEE6B786D9}" dt="2026-01-29T12:29:30.642" v="14" actId="6549"/>
          <ac:spMkLst>
            <pc:docMk/>
            <pc:sldMk cId="2820917874" sldId="260"/>
            <ac:spMk id="9" creationId="{EA70C738-A31D-534B-70A0-891D3D7A8285}"/>
          </ac:spMkLst>
        </pc:spChg>
      </pc:sldChg>
      <pc:sldChg chg="modSp mod">
        <pc:chgData name="Christian Huberts" userId="27808154-ba9e-4ffa-b097-6fa3591e9430" providerId="ADAL" clId="{B00DEC17-6F86-4DDC-9BF1-EFDEE6B786D9}" dt="2026-01-29T12:31:42.845" v="35" actId="20577"/>
        <pc:sldMkLst>
          <pc:docMk/>
          <pc:sldMk cId="2414366387" sldId="263"/>
        </pc:sldMkLst>
        <pc:spChg chg="mod">
          <ac:chgData name="Christian Huberts" userId="27808154-ba9e-4ffa-b097-6fa3591e9430" providerId="ADAL" clId="{B00DEC17-6F86-4DDC-9BF1-EFDEE6B786D9}" dt="2026-01-29T12:31:42.845" v="35" actId="20577"/>
          <ac:spMkLst>
            <pc:docMk/>
            <pc:sldMk cId="2414366387" sldId="263"/>
            <ac:spMk id="2" creationId="{E8AF9D47-616A-9C5C-D0B0-D562A41B819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B3A84-DFEE-634A-B6E6-601C34272543}" type="datetimeFigureOut">
              <a:rPr lang="de-DE" smtClean="0"/>
              <a:t>29.01.2026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17B0A-5869-554B-BD88-A2E80E256F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85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0 Inklusion und G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AC537E7C-9C3C-81DF-5F4E-A94D8C6E64E0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05E5957-2A9D-20F7-2A99-909C9FB17458}"/>
              </a:ext>
            </a:extLst>
          </p:cNvPr>
          <p:cNvSpPr txBox="1"/>
          <p:nvPr userDrawn="1"/>
        </p:nvSpPr>
        <p:spPr>
          <a:xfrm>
            <a:off x="515938" y="2124000"/>
            <a:ext cx="2429787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00 Einführung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03946A4-B2AD-0D00-D6C9-6FBF0BCF270F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2551770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1728000"/>
            <a:ext cx="5316064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4A17DCA-5518-AA2F-03D7-F5845344D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61124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8398"/>
            <a:ext cx="5292000" cy="364852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2228398"/>
            <a:ext cx="5316064" cy="364852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8572"/>
            <a:ext cx="5292000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9999" y="1678572"/>
            <a:ext cx="5316064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03D8A856-2539-1129-FE56-681EFD6EE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674035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+ Ka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CEE4CE1-C023-0F67-4059-5BF9320D2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D25EF84-7E33-FE5E-9122-DF61352F99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9525" y="1728000"/>
            <a:ext cx="5316538" cy="2159383"/>
          </a:xfrm>
          <a:solidFill>
            <a:schemeClr val="accent6"/>
          </a:solidFill>
        </p:spPr>
        <p:txBody>
          <a:bodyPr vert="horz" wrap="square" lIns="216000" tIns="216000" rIns="216000" bIns="216000" rtlCol="0">
            <a:spAutoFit/>
          </a:bodyPr>
          <a:lstStyle>
            <a:lvl1pPr>
              <a:buClr>
                <a:schemeClr val="bg1"/>
              </a:buClr>
              <a:defRPr lang="de-DE" sz="1600" b="1" smtClean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lang="de-DE" sz="1100" smtClean="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lang="de-DE" sz="1000">
                <a:solidFill>
                  <a:schemeClr val="bg1"/>
                </a:solidFill>
              </a:defRPr>
            </a:lvl5pPr>
          </a:lstStyle>
          <a:p>
            <a:pPr marL="0" lvl="0" indent="0" defTabSz="914400">
              <a:buNone/>
            </a:pPr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4327342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sten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59525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CEE4CE1-C023-0F67-4059-5BF9320D2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D25EF84-7E33-FE5E-9122-DF61352F99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9999" y="1728000"/>
            <a:ext cx="5316538" cy="2159383"/>
          </a:xfrm>
          <a:solidFill>
            <a:schemeClr val="accent6"/>
          </a:solidFill>
        </p:spPr>
        <p:txBody>
          <a:bodyPr vert="horz" wrap="square" lIns="216000" tIns="216000" rIns="216000" bIns="216000" rtlCol="0">
            <a:spAutoFit/>
          </a:bodyPr>
          <a:lstStyle>
            <a:lvl1pPr>
              <a:buClr>
                <a:schemeClr val="bg1"/>
              </a:buClr>
              <a:defRPr lang="de-DE" sz="1600" b="1" smtClean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lang="de-DE" sz="1100" smtClean="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lang="de-DE" sz="1000">
                <a:solidFill>
                  <a:schemeClr val="bg1"/>
                </a:solidFill>
              </a:defRPr>
            </a:lvl5pPr>
          </a:lstStyle>
          <a:p>
            <a:pPr marL="0" lvl="0" indent="0" defTabSz="914400">
              <a:buNone/>
            </a:pPr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8861320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1728000"/>
            <a:ext cx="3348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B6C97D78-0441-10CF-DFFC-93CCD1F28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623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8572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34030" y="1678572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B0B4F64B-213F-F31E-8568-D8790DD7C6B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39998" y="2228397"/>
            <a:ext cx="3348000" cy="364852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F4B89CA5-3F83-FEBC-919C-5386D1BC3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2228397"/>
            <a:ext cx="3348000" cy="364852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37C2741E-DA10-3AB4-AC64-D4C9BF0F1B7D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2228397"/>
            <a:ext cx="3348000" cy="364852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4DCC55FE-5880-5D11-8DEE-6E728291D4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27158" y="1678572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61ADD9C-8512-B323-DF2C-529E3F8F0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7966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7B79E30A-4097-8A7B-5B60-D4CE76A6C3EC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C3305A6C-FE1A-3A25-D8C4-78F0D4203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286284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857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796F3D4C-C9A1-2A8A-9F1E-917DEB29E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8397"/>
            <a:ext cx="2376000" cy="364852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0" name="Inhaltsplatzhalter 3">
            <a:extLst>
              <a:ext uri="{FF2B5EF4-FFF2-40B4-BE49-F238E27FC236}">
                <a16:creationId xmlns:a16="http://schemas.microsoft.com/office/drawing/2014/main" id="{E1C09586-9530-3F5A-E9D0-1141AF4DB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2228397"/>
            <a:ext cx="2376000" cy="364852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1" name="Inhaltsplatzhalter 3">
            <a:extLst>
              <a:ext uri="{FF2B5EF4-FFF2-40B4-BE49-F238E27FC236}">
                <a16:creationId xmlns:a16="http://schemas.microsoft.com/office/drawing/2014/main" id="{722CF1E3-F594-2F3F-62B0-924A57FB372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2228397"/>
            <a:ext cx="2376000" cy="364852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2" name="Inhaltsplatzhalter 3">
            <a:extLst>
              <a:ext uri="{FF2B5EF4-FFF2-40B4-BE49-F238E27FC236}">
                <a16:creationId xmlns:a16="http://schemas.microsoft.com/office/drawing/2014/main" id="{A77B4586-FADA-153F-510C-0598BEBAB57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2228397"/>
            <a:ext cx="2376000" cy="364852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3" name="Textplatzhalter 2">
            <a:extLst>
              <a:ext uri="{FF2B5EF4-FFF2-40B4-BE49-F238E27FC236}">
                <a16:creationId xmlns:a16="http://schemas.microsoft.com/office/drawing/2014/main" id="{6D71CE4D-76F8-A629-B636-DD361730CB79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167857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4" name="Textplatzhalter 2">
            <a:extLst>
              <a:ext uri="{FF2B5EF4-FFF2-40B4-BE49-F238E27FC236}">
                <a16:creationId xmlns:a16="http://schemas.microsoft.com/office/drawing/2014/main" id="{152BB482-65A8-4ECA-C39C-24F079D8429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76002" y="167857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1339239A-D547-97D0-B0A8-E006277D2415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167857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3CF7D6B-64E0-822D-9373-CF9586A50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196111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link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7246977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9749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CA0A882-544C-16B6-520C-C072CE79F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100509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998" y="1728000"/>
            <a:ext cx="7242031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8062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1864210-49C6-B9BA-2BB6-104A31E4E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30438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1 Barrieret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AC537E7C-9C3C-81DF-5F4E-A94D8C6E64E0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05E5957-2A9D-20F7-2A99-909C9FB17458}"/>
              </a:ext>
            </a:extLst>
          </p:cNvPr>
          <p:cNvSpPr txBox="1"/>
          <p:nvPr userDrawn="1"/>
        </p:nvSpPr>
        <p:spPr>
          <a:xfrm>
            <a:off x="515938" y="2124000"/>
            <a:ext cx="2522761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01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Barrieretest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03946A4-B2AD-0D00-D6C9-6FBF0BCF270F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29544316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1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Bildplatzhalter 7">
            <a:extLst>
              <a:ext uri="{FF2B5EF4-FFF2-40B4-BE49-F238E27FC236}">
                <a16:creationId xmlns:a16="http://schemas.microsoft.com/office/drawing/2014/main" id="{BF0DAAD1-9A45-9B72-0808-A8F1A3728A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0000" y="1727400"/>
            <a:ext cx="5832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31EDE17-D3F9-4B15-841F-C2116D8EE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759295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2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000" y="1728000"/>
            <a:ext cx="8335538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83000" y="0"/>
            <a:ext cx="273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5AFC067-F8AA-5E91-0828-7AE719DC5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9201"/>
            <a:ext cx="8335538" cy="900492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85097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F3145F9-2F56-F669-F54C-C2DB5E4B41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DEB30039-53C1-9C30-C8A3-3C1F165327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9198" y="512763"/>
            <a:ext cx="5006865" cy="5795962"/>
          </a:xfrm>
        </p:spPr>
        <p:txBody>
          <a:bodyPr anchor="ctr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12717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31277-CC62-CE3B-4285-00474A0D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A30DC22-AB25-7B3C-DC59-6C35D4AE3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666AE4-4591-8910-A4EB-20637CD45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5945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F69DC72-2BA4-1037-2EF4-696DC29D7C44}"/>
              </a:ext>
            </a:extLst>
          </p:cNvPr>
          <p:cNvSpPr/>
          <p:nvPr userDrawn="1"/>
        </p:nvSpPr>
        <p:spPr>
          <a:xfrm>
            <a:off x="0" y="0"/>
            <a:ext cx="12192000" cy="570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55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2 Makey Mak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DA9AF3D8-BBA6-5267-CD60-D1A52DAA12D8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D444C26-2FC2-2AAA-9691-D46B3AE3296B}"/>
              </a:ext>
            </a:extLst>
          </p:cNvPr>
          <p:cNvSpPr txBox="1"/>
          <p:nvPr userDrawn="1"/>
        </p:nvSpPr>
        <p:spPr>
          <a:xfrm>
            <a:off x="515938" y="2124000"/>
            <a:ext cx="2761608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02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Makey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Makey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69A943B-C7C8-92F1-C7C0-4750AFA3BF4B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3023728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3 Games für Augen und Oh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C811C55-DA88-5B4B-C0EC-9F5F16C99D4F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DD7ABBF-8FAE-F742-BA54-8A105860421B}"/>
              </a:ext>
            </a:extLst>
          </p:cNvPr>
          <p:cNvSpPr txBox="1"/>
          <p:nvPr userDrawn="1"/>
        </p:nvSpPr>
        <p:spPr>
          <a:xfrm>
            <a:off x="515938" y="2124000"/>
            <a:ext cx="4983178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03 Games für Augen und Ohren</a:t>
            </a:r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4928E1F-9F14-CF64-9832-5FA603CC4282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3490653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4 Barrieren erkennen mit Openguess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41778D5-5CD8-93F6-6D04-D52C723A990D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AA6A733-55ED-7E75-F7D0-91C5AEC334D4}"/>
              </a:ext>
            </a:extLst>
          </p:cNvPr>
          <p:cNvSpPr txBox="1"/>
          <p:nvPr userDrawn="1"/>
        </p:nvSpPr>
        <p:spPr>
          <a:xfrm>
            <a:off x="515938" y="2124000"/>
            <a:ext cx="6042956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04 Barrieren erkennen mit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Openguessr</a:t>
            </a:r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2B188BB-DA17-0795-0A00-BEB6CFB792B2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981359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5 Games für a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714747E-8714-5E56-E12F-5F708950E5C0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EEA3D03-155E-CEEA-FE5E-7224275A58CA}"/>
              </a:ext>
            </a:extLst>
          </p:cNvPr>
          <p:cNvSpPr txBox="1"/>
          <p:nvPr userDrawn="1"/>
        </p:nvSpPr>
        <p:spPr>
          <a:xfrm>
            <a:off x="515938" y="2124000"/>
            <a:ext cx="2912290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05 Games für alle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740DAE1-53F8-0FD0-7D8B-A57F6F47A69F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3207291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thodenboxen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4">
            <a:extLst>
              <a:ext uri="{FF2B5EF4-FFF2-40B4-BE49-F238E27FC236}">
                <a16:creationId xmlns:a16="http://schemas.microsoft.com/office/drawing/2014/main" id="{B07C6C1A-B8AA-B465-521F-5A213E3B82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999" y="540000"/>
            <a:ext cx="11136064" cy="5768725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Zwischenkapitel</a:t>
            </a:r>
          </a:p>
        </p:txBody>
      </p:sp>
    </p:spTree>
    <p:extLst>
      <p:ext uri="{BB962C8B-B14F-4D97-AF65-F5344CB8AC3E}">
        <p14:creationId xmlns:p14="http://schemas.microsoft.com/office/powerpoint/2010/main" val="2338500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8059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überschrift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2228397"/>
            <a:ext cx="11136064" cy="364852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D401DB94-E8C9-A144-CE79-BCA30893FBA1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39998" y="1678572"/>
            <a:ext cx="11136065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903981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9201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3181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77" r:id="rId2"/>
    <p:sldLayoutId id="2147483697" r:id="rId3"/>
    <p:sldLayoutId id="2147483698" r:id="rId4"/>
    <p:sldLayoutId id="2147483699" r:id="rId5"/>
    <p:sldLayoutId id="2147483700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9201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8429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9201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5BB31F07-E9B3-BCFF-2E4E-BBAB8DB72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01 </a:t>
            </a:r>
            <a:r>
              <a:rPr lang="de-DE" dirty="0" err="1"/>
              <a:t>Barrieretest</a:t>
            </a:r>
            <a:r>
              <a:rPr lang="de-DE" dirty="0"/>
              <a:t> | Methodenbox</a:t>
            </a:r>
          </a:p>
        </p:txBody>
      </p:sp>
      <p:sp>
        <p:nvSpPr>
          <p:cNvPr id="25" name="Foliennummernplatzhalter 5">
            <a:extLst>
              <a:ext uri="{FF2B5EF4-FFF2-40B4-BE49-F238E27FC236}">
                <a16:creationId xmlns:a16="http://schemas.microsoft.com/office/drawing/2014/main" id="{99A4A7A9-B301-79A5-47F8-77957AB3B2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DE1CD7-FF3F-E949-9BEB-BB883F2FC11F}" type="slidenum">
              <a:rPr lang="de-DE" smtClean="0"/>
              <a:pPr/>
              <a:t>‹Nr.›</a:t>
            </a:fld>
            <a:endParaRPr lang="de-DE" b="1" dirty="0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00667919-5DAB-D69E-3147-F3895E61A860}"/>
              </a:ext>
            </a:extLst>
          </p:cNvPr>
          <p:cNvSpPr txBox="1">
            <a:spLocks/>
          </p:cNvSpPr>
          <p:nvPr userDrawn="1"/>
        </p:nvSpPr>
        <p:spPr>
          <a:xfrm>
            <a:off x="3017195" y="6214748"/>
            <a:ext cx="6157611" cy="37952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de-DE"/>
            </a:defPPr>
            <a:lvl1pPr marL="0" algn="l" defTabSz="914400" rtl="0" eaLnBrk="1" latinLnBrk="0" hangingPunct="1">
              <a:defRPr sz="800" b="1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Stiftung Digitale Spielekultur gGmbH | Fachstelle für Jugendmedienkultur NRW</a:t>
            </a:r>
            <a:b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Zentrum für didaktische Computerspielforschung | Schule mit Games gestalten NRW</a:t>
            </a:r>
          </a:p>
        </p:txBody>
      </p:sp>
    </p:spTree>
    <p:extLst>
      <p:ext uri="{BB962C8B-B14F-4D97-AF65-F5344CB8AC3E}">
        <p14:creationId xmlns:p14="http://schemas.microsoft.com/office/powerpoint/2010/main" val="25552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91" r:id="rId2"/>
    <p:sldLayoutId id="2147483652" r:id="rId3"/>
    <p:sldLayoutId id="2147483660" r:id="rId4"/>
    <p:sldLayoutId id="2147483693" r:id="rId5"/>
    <p:sldLayoutId id="2147483694" r:id="rId6"/>
    <p:sldLayoutId id="2147483661" r:id="rId7"/>
    <p:sldLayoutId id="2147483689" r:id="rId8"/>
    <p:sldLayoutId id="2147483666" r:id="rId9"/>
    <p:sldLayoutId id="2147483690" r:id="rId10"/>
    <p:sldLayoutId id="2147483662" r:id="rId11"/>
    <p:sldLayoutId id="2147483663" r:id="rId12"/>
    <p:sldLayoutId id="2147483665" r:id="rId13"/>
    <p:sldLayoutId id="2147483664" r:id="rId14"/>
    <p:sldLayoutId id="2147483659" r:id="rId15"/>
    <p:sldLayoutId id="2147483654" r:id="rId16"/>
    <p:sldLayoutId id="2147483655" r:id="rId1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3702" userDrawn="1">
          <p15:clr>
            <a:srgbClr val="F26B43"/>
          </p15:clr>
        </p15:guide>
        <p15:guide id="8" orient="horz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86328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7DF33B-73A3-61E2-6916-BB46BF151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134;p25" title="1000075942.jpg">
            <a:extLst>
              <a:ext uri="{FF2B5EF4-FFF2-40B4-BE49-F238E27FC236}">
                <a16:creationId xmlns:a16="http://schemas.microsoft.com/office/drawing/2014/main" id="{56EDC556-C605-93CA-558F-E91F0FE80721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378727" y="1700213"/>
            <a:ext cx="7434547" cy="41767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8AF9D47-616A-9C5C-D0B0-D562A41B8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Quick-Time-Events und Button </a:t>
            </a:r>
            <a:r>
              <a:rPr lang="de-DE" dirty="0" err="1"/>
              <a:t>Mashing</a:t>
            </a:r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08DFBA3-C93A-ABA9-38D5-2A1D339DD861}"/>
              </a:ext>
            </a:extLst>
          </p:cNvPr>
          <p:cNvSpPr txBox="1"/>
          <p:nvPr/>
        </p:nvSpPr>
        <p:spPr>
          <a:xfrm>
            <a:off x="2378726" y="5614179"/>
            <a:ext cx="2488997" cy="262746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dirty="0">
                <a:solidFill>
                  <a:schemeClr val="bg1"/>
                </a:solidFill>
              </a:rPr>
              <a:t>Bildquelle: Meisterdetektiv Pikachu kehrt zurück (Nintendo)</a:t>
            </a:r>
          </a:p>
        </p:txBody>
      </p:sp>
      <p:pic>
        <p:nvPicPr>
          <p:cNvPr id="4" name="Google Shape;137;p25">
            <a:extLst>
              <a:ext uri="{FF2B5EF4-FFF2-40B4-BE49-F238E27FC236}">
                <a16:creationId xmlns:a16="http://schemas.microsoft.com/office/drawing/2014/main" id="{74AD34D2-DCAE-CDD5-A089-03D4D8D389E7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49228" y="1700213"/>
            <a:ext cx="849400" cy="8494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7E2E3ED-C4AE-59CB-EEEF-22E35A816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083C5126-49C4-B821-04A9-E045400CE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8951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27589A-ABA9-31B8-F1FB-B6286C2F67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42;p26">
            <a:extLst>
              <a:ext uri="{FF2B5EF4-FFF2-40B4-BE49-F238E27FC236}">
                <a16:creationId xmlns:a16="http://schemas.microsoft.com/office/drawing/2014/main" id="{0AE28664-0737-2F4D-7F31-68A935141240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378729" y="1700213"/>
            <a:ext cx="7434545" cy="41767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FCE3FBF-F180-115E-BDD1-9B2488F7A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Assistenz-Modi und Steuerhilfen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356A5021-1DAF-2452-FA80-E74708A73354}"/>
              </a:ext>
            </a:extLst>
          </p:cNvPr>
          <p:cNvSpPr txBox="1"/>
          <p:nvPr/>
        </p:nvSpPr>
        <p:spPr>
          <a:xfrm>
            <a:off x="2378726" y="5614179"/>
            <a:ext cx="1818941" cy="262746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dirty="0">
                <a:solidFill>
                  <a:schemeClr val="bg1"/>
                </a:solidFill>
              </a:rPr>
              <a:t>Bildquelle: Mario </a:t>
            </a:r>
            <a:r>
              <a:rPr lang="de-DE" sz="700" dirty="0" err="1">
                <a:solidFill>
                  <a:schemeClr val="bg1"/>
                </a:solidFill>
              </a:rPr>
              <a:t>Kart</a:t>
            </a:r>
            <a:r>
              <a:rPr lang="de-DE" sz="700" dirty="0">
                <a:solidFill>
                  <a:schemeClr val="bg1"/>
                </a:solidFill>
              </a:rPr>
              <a:t> 8 Deluxe (Nintendo)</a:t>
            </a:r>
          </a:p>
        </p:txBody>
      </p:sp>
      <p:pic>
        <p:nvPicPr>
          <p:cNvPr id="4" name="Google Shape;137;p25">
            <a:extLst>
              <a:ext uri="{FF2B5EF4-FFF2-40B4-BE49-F238E27FC236}">
                <a16:creationId xmlns:a16="http://schemas.microsoft.com/office/drawing/2014/main" id="{0A3F026E-57E7-E53E-18E9-23BC7E0CFB6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49228" y="1700213"/>
            <a:ext cx="849400" cy="8494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FEB4ED3-F77C-F172-AD8B-EEADC5FD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A04D87A4-1087-C1B6-234D-8E54F7EAC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4803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07C71C-3F2C-E430-EC93-ABF4CE14E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DA89FC-50A5-A10A-D7C5-7B893DF1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2708476"/>
            <a:ext cx="11136064" cy="3600248"/>
          </a:xfrm>
        </p:spPr>
        <p:txBody>
          <a:bodyPr/>
          <a:lstStyle/>
          <a:p>
            <a:r>
              <a:rPr lang="de-DE" sz="4800" dirty="0"/>
              <a:t>Verstehen</a:t>
            </a:r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D54CB88C-1934-664D-AD71-6947C71257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435" y="1302558"/>
            <a:ext cx="1687130" cy="224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5466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F77D7A-46DC-F4EA-20EC-FA5BE3ABF9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57;p28">
            <a:extLst>
              <a:ext uri="{FF2B5EF4-FFF2-40B4-BE49-F238E27FC236}">
                <a16:creationId xmlns:a16="http://schemas.microsoft.com/office/drawing/2014/main" id="{DCFDEC92-3E61-032D-2236-C3B28AC2F34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378725" y="1700213"/>
            <a:ext cx="7427071" cy="41767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1C7F88C-E786-9BEC-14E6-7031A1426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Individuelle Anpassung der Schwierigkeit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EAD1A68-DDA3-CCD2-1E72-4D41CA8F5F47}"/>
              </a:ext>
            </a:extLst>
          </p:cNvPr>
          <p:cNvSpPr txBox="1"/>
          <p:nvPr/>
        </p:nvSpPr>
        <p:spPr>
          <a:xfrm>
            <a:off x="2378726" y="5614179"/>
            <a:ext cx="2054583" cy="262746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dirty="0">
                <a:solidFill>
                  <a:schemeClr val="bg1"/>
                </a:solidFill>
              </a:rPr>
              <a:t>Bildquelle: Der Kühne Knappe (</a:t>
            </a:r>
            <a:r>
              <a:rPr lang="de-DE" sz="700" dirty="0" err="1">
                <a:solidFill>
                  <a:schemeClr val="bg1"/>
                </a:solidFill>
              </a:rPr>
              <a:t>Devolver</a:t>
            </a:r>
            <a:r>
              <a:rPr lang="de-DE" sz="700" dirty="0">
                <a:solidFill>
                  <a:schemeClr val="bg1"/>
                </a:solidFill>
              </a:rPr>
              <a:t> Digital)</a:t>
            </a:r>
          </a:p>
        </p:txBody>
      </p:sp>
      <p:pic>
        <p:nvPicPr>
          <p:cNvPr id="8" name="Google Shape;95;p19">
            <a:extLst>
              <a:ext uri="{FF2B5EF4-FFF2-40B4-BE49-F238E27FC236}">
                <a16:creationId xmlns:a16="http://schemas.microsoft.com/office/drawing/2014/main" id="{A8FC3C99-A1A1-049D-EBFF-D2C94FB302C5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73613" y="1700213"/>
            <a:ext cx="902450" cy="9024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CEC828C-3935-FB1C-924F-77390D699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F4EAF4B-FBFF-A15E-1A87-B8A26A5FC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59322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61D3AB-7E77-3AF6-48EA-87A74415B7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66;p29" title="Grimmige Legenden.jpg">
            <a:extLst>
              <a:ext uri="{FF2B5EF4-FFF2-40B4-BE49-F238E27FC236}">
                <a16:creationId xmlns:a16="http://schemas.microsoft.com/office/drawing/2014/main" id="{07FA9381-6957-F8DE-CCD5-C60BF28AADE0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25532" y="1700213"/>
            <a:ext cx="6940936" cy="41767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F3210E0-79A0-1746-8BE0-D48386E08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Knifflige Passagen überspringen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6A3A86F-D8CA-3C62-E524-CA0474C03B85}"/>
              </a:ext>
            </a:extLst>
          </p:cNvPr>
          <p:cNvSpPr txBox="1"/>
          <p:nvPr/>
        </p:nvSpPr>
        <p:spPr>
          <a:xfrm>
            <a:off x="2625532" y="5614179"/>
            <a:ext cx="2594795" cy="262746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dirty="0">
                <a:solidFill>
                  <a:schemeClr val="bg1"/>
                </a:solidFill>
              </a:rPr>
              <a:t>Bildquelle: Grim Legends: The </a:t>
            </a:r>
            <a:r>
              <a:rPr lang="de-DE" sz="700" dirty="0" err="1">
                <a:solidFill>
                  <a:schemeClr val="bg1"/>
                </a:solidFill>
              </a:rPr>
              <a:t>Forsaken</a:t>
            </a:r>
            <a:r>
              <a:rPr lang="de-DE" sz="700" dirty="0">
                <a:solidFill>
                  <a:schemeClr val="bg1"/>
                </a:solidFill>
              </a:rPr>
              <a:t> Bride (</a:t>
            </a:r>
            <a:r>
              <a:rPr lang="de-DE" sz="700" dirty="0" err="1">
                <a:solidFill>
                  <a:schemeClr val="bg1"/>
                </a:solidFill>
              </a:rPr>
              <a:t>Artifex</a:t>
            </a:r>
            <a:r>
              <a:rPr lang="de-DE" sz="700" dirty="0">
                <a:solidFill>
                  <a:schemeClr val="bg1"/>
                </a:solidFill>
              </a:rPr>
              <a:t> Mundi)</a:t>
            </a:r>
          </a:p>
        </p:txBody>
      </p:sp>
      <p:pic>
        <p:nvPicPr>
          <p:cNvPr id="8" name="Google Shape;95;p19">
            <a:extLst>
              <a:ext uri="{FF2B5EF4-FFF2-40B4-BE49-F238E27FC236}">
                <a16:creationId xmlns:a16="http://schemas.microsoft.com/office/drawing/2014/main" id="{FC3B521C-325E-1B69-6F00-60DBA59F0D2E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73613" y="1700213"/>
            <a:ext cx="902450" cy="90245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4A53DBE-7C90-6DAA-77A0-23B75817F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F21FDF5-9A2B-F1C7-ACF5-81DAB14FA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02441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F1EA4ED-F365-B041-C10B-CFD97215CA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de-DE" b="1" dirty="0"/>
              <a:t>Kein digitales Spiel ist in allen Bereichen barrierefrei. </a:t>
            </a:r>
            <a:br>
              <a:rPr lang="de-DE" b="1" dirty="0"/>
            </a:br>
            <a:br>
              <a:rPr lang="de-DE" b="1" dirty="0"/>
            </a:br>
            <a:r>
              <a:rPr lang="de-DE" b="1" dirty="0"/>
              <a:t>Barrieren können so individuell </a:t>
            </a:r>
            <a:br>
              <a:rPr lang="de-DE" b="1" dirty="0"/>
            </a:br>
            <a:r>
              <a:rPr lang="de-DE" b="1" dirty="0"/>
              <a:t>wie die Spielenden selbst sein.</a:t>
            </a:r>
            <a:br>
              <a:rPr lang="de-DE" b="1" dirty="0"/>
            </a:br>
            <a:br>
              <a:rPr lang="de-DE" b="1" dirty="0"/>
            </a:br>
            <a:r>
              <a:rPr lang="de-DE" b="1" dirty="0"/>
              <a:t>Barrieren können durch zusätzliche Technik überwunden werden, wie bspw. gewisse </a:t>
            </a:r>
            <a:br>
              <a:rPr lang="de-DE" b="1" dirty="0"/>
            </a:br>
            <a:r>
              <a:rPr lang="de-DE" b="1" dirty="0"/>
              <a:t>Controller oder Buttons. </a:t>
            </a:r>
          </a:p>
          <a:p>
            <a:pPr marL="0" indent="0">
              <a:buNone/>
            </a:pPr>
            <a:endParaRPr lang="de-DE" b="1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76324E8-DDB9-559F-766B-E21933338E0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/>
              <a:t>Barrieren können durch Einstellungen </a:t>
            </a:r>
            <a:br>
              <a:rPr lang="de-DE" b="1" dirty="0"/>
            </a:br>
            <a:r>
              <a:rPr lang="de-DE" b="1" dirty="0"/>
              <a:t>überwunden werden, wie:</a:t>
            </a:r>
          </a:p>
          <a:p>
            <a:r>
              <a:rPr lang="de-DE" dirty="0"/>
              <a:t>anpassbare Tastenbelegung</a:t>
            </a:r>
          </a:p>
          <a:p>
            <a:r>
              <a:rPr lang="de-DE" dirty="0"/>
              <a:t>Mehr Zeit für Quick-Time-Events</a:t>
            </a:r>
          </a:p>
          <a:p>
            <a:r>
              <a:rPr lang="de-DE" dirty="0"/>
              <a:t>Automatisierungen </a:t>
            </a:r>
            <a:br>
              <a:rPr lang="de-DE" dirty="0"/>
            </a:br>
            <a:r>
              <a:rPr lang="de-DE" dirty="0"/>
              <a:t>(z.B. Gegenstände einsammeln oder QTEs)</a:t>
            </a:r>
          </a:p>
          <a:p>
            <a:r>
              <a:rPr lang="de-DE" dirty="0"/>
              <a:t>anpassbare Untertitel (Hintergrund, Farbe) </a:t>
            </a:r>
          </a:p>
          <a:p>
            <a:r>
              <a:rPr lang="de-DE" dirty="0"/>
              <a:t>Richtungshinweise für Geräusche</a:t>
            </a:r>
          </a:p>
          <a:p>
            <a:r>
              <a:rPr lang="de-DE" dirty="0"/>
              <a:t>Menüs mit Sprachausgabe</a:t>
            </a:r>
          </a:p>
          <a:p>
            <a:r>
              <a:rPr lang="de-DE" dirty="0"/>
              <a:t>Anpassbares UI (User Interface)</a:t>
            </a:r>
          </a:p>
          <a:p>
            <a:r>
              <a:rPr lang="de-DE" dirty="0"/>
              <a:t>Dialoge und </a:t>
            </a:r>
            <a:r>
              <a:rPr lang="de-DE" dirty="0" err="1"/>
              <a:t>Cutscenes</a:t>
            </a:r>
            <a:r>
              <a:rPr lang="de-DE" dirty="0"/>
              <a:t> erneut abspielbar</a:t>
            </a:r>
          </a:p>
          <a:p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72CBE369-34A4-A542-0953-41E07ABF0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1CEB638F-0710-D23E-CAFF-9A6C4BB50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15</a:t>
            </a:fld>
            <a:endParaRPr lang="de-DE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346068BE-EDDF-9F00-CFC4-94823AC13301}"/>
              </a:ext>
            </a:extLst>
          </p:cNvPr>
          <p:cNvSpPr txBox="1">
            <a:spLocks/>
          </p:cNvSpPr>
          <p:nvPr/>
        </p:nvSpPr>
        <p:spPr>
          <a:xfrm>
            <a:off x="539999" y="489201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2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Barrieren überwinden</a:t>
            </a:r>
          </a:p>
        </p:txBody>
      </p:sp>
    </p:spTree>
    <p:extLst>
      <p:ext uri="{BB962C8B-B14F-4D97-AF65-F5344CB8AC3E}">
        <p14:creationId xmlns:p14="http://schemas.microsoft.com/office/powerpoint/2010/main" val="521848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C94E25B7-4C33-537B-EA3E-ECA407B1A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540001"/>
            <a:ext cx="11136064" cy="900492"/>
          </a:xfrm>
        </p:spPr>
        <p:txBody>
          <a:bodyPr/>
          <a:lstStyle/>
          <a:p>
            <a:r>
              <a:rPr lang="de-DE" dirty="0"/>
              <a:t>In welchen Bereichen gibt es Barrieren?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8A9D44C0-2C76-3E7D-C326-2CC6EE541DDB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2988568"/>
            <a:ext cx="2376000" cy="3648527"/>
          </a:xfrm>
        </p:spPr>
        <p:txBody>
          <a:bodyPr/>
          <a:lstStyle/>
          <a:p>
            <a:r>
              <a:rPr lang="de-DE" dirty="0"/>
              <a:t>Gibt es Hilfsmittel in den Einstellungen, um die Steuerung/Tasten-belegung anzupassen?</a:t>
            </a:r>
          </a:p>
          <a:p>
            <a:r>
              <a:rPr lang="de-DE" dirty="0"/>
              <a:t>Gibt es alternative Möglichkeiten für die Steuerung, wie bspw. Bewegungssteuerung?</a:t>
            </a:r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2A3A7EBF-6A21-B7B1-2683-8A0843973FFF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2988568"/>
            <a:ext cx="2376000" cy="3648527"/>
          </a:xfrm>
        </p:spPr>
        <p:txBody>
          <a:bodyPr/>
          <a:lstStyle/>
          <a:p>
            <a:r>
              <a:rPr lang="de-DE" dirty="0"/>
              <a:t>Werden die Spielmechaniken </a:t>
            </a:r>
            <a:br>
              <a:rPr lang="de-DE" dirty="0"/>
            </a:br>
            <a:r>
              <a:rPr lang="de-DE" dirty="0"/>
              <a:t>und das Spielziel verständlich erklärt?</a:t>
            </a:r>
          </a:p>
          <a:p>
            <a:r>
              <a:rPr lang="de-DE" dirty="0"/>
              <a:t>Können schwierige Passagen vereinfacht oder übersprungen werden?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5BD0D86B-99F7-EF40-0198-1E3DD2F8201C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2438743"/>
            <a:ext cx="2375999" cy="388040"/>
          </a:xfrm>
        </p:spPr>
        <p:txBody>
          <a:bodyPr/>
          <a:lstStyle/>
          <a:p>
            <a:r>
              <a:rPr lang="de-DE" dirty="0">
                <a:solidFill>
                  <a:schemeClr val="accent6"/>
                </a:solidFill>
              </a:rPr>
              <a:t>Hören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A1A7FD23-C922-B3DB-7AD8-B48552B6BA25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76002" y="2438743"/>
            <a:ext cx="2375999" cy="388040"/>
          </a:xfrm>
        </p:spPr>
        <p:txBody>
          <a:bodyPr/>
          <a:lstStyle/>
          <a:p>
            <a:r>
              <a:rPr lang="de-DE" dirty="0">
                <a:solidFill>
                  <a:schemeClr val="accent6"/>
                </a:solidFill>
              </a:rPr>
              <a:t>Steuern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9E8283E1-AA3A-F4F7-301E-7A441BA5B7F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2438743"/>
            <a:ext cx="2375999" cy="388040"/>
          </a:xfrm>
        </p:spPr>
        <p:txBody>
          <a:bodyPr/>
          <a:lstStyle/>
          <a:p>
            <a:r>
              <a:rPr lang="de-DE" dirty="0">
                <a:solidFill>
                  <a:schemeClr val="accent6"/>
                </a:solidFill>
              </a:rPr>
              <a:t>Sehen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F6AE2058-E2E1-8A80-76AF-22D6E9E147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988568"/>
            <a:ext cx="2376000" cy="3648527"/>
          </a:xfrm>
        </p:spPr>
        <p:txBody>
          <a:bodyPr/>
          <a:lstStyle/>
          <a:p>
            <a:r>
              <a:rPr lang="de-DE" dirty="0"/>
              <a:t>Muss man für das Spiel gut sehen und Farben unterscheiden können?</a:t>
            </a:r>
          </a:p>
          <a:p>
            <a:r>
              <a:rPr lang="de-DE" dirty="0"/>
              <a:t>Gibt es Einstellungen, um Elemente besser sichtbar zu machen? 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79F6CE1-AB2D-0C2A-40B7-BD49537C92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2988568"/>
            <a:ext cx="2376000" cy="3648527"/>
          </a:xfrm>
        </p:spPr>
        <p:txBody>
          <a:bodyPr/>
          <a:lstStyle/>
          <a:p>
            <a:r>
              <a:rPr lang="de-DE" dirty="0"/>
              <a:t>Werden alle wichtigen Hinweise auch visuell wiedergegeben? </a:t>
            </a:r>
          </a:p>
          <a:p>
            <a:r>
              <a:rPr lang="de-DE" dirty="0"/>
              <a:t>Kann Lautstärke für Dialoge, Geräusche </a:t>
            </a:r>
            <a:br>
              <a:rPr lang="de-DE" dirty="0"/>
            </a:br>
            <a:r>
              <a:rPr lang="de-DE" dirty="0"/>
              <a:t>oder Musik individuell angepasst werden? 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ACE21410-55A7-7A01-2980-8735FACE6910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2438743"/>
            <a:ext cx="2375999" cy="388040"/>
          </a:xfrm>
        </p:spPr>
        <p:txBody>
          <a:bodyPr/>
          <a:lstStyle/>
          <a:p>
            <a:r>
              <a:rPr lang="de-DE" dirty="0">
                <a:solidFill>
                  <a:schemeClr val="accent6"/>
                </a:solidFill>
              </a:rPr>
              <a:t>Verstehen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20360E6-002B-10A6-526D-6C1A47937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79075B4-D5F4-45A3-013A-DA4ACEB82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</a:t>
            </a:fld>
            <a:endParaRPr lang="de-DE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3B6B88C4-6F5A-AA8F-90C7-2AB561E51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999" y="1709473"/>
            <a:ext cx="526085" cy="335696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CCDDC6AD-AB34-FF42-C423-1F6A5402B1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8000" y="1645225"/>
            <a:ext cx="309007" cy="46419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EEBFCC26-4F63-25F0-E754-293D727FEF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0765" y="1645225"/>
            <a:ext cx="349280" cy="464193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04CA2BFC-18C1-DE9D-B45E-C7157E1B8E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6789" y="1645225"/>
            <a:ext cx="464193" cy="464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849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76FDC6-16BC-5398-9DB2-DA1DB121D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2708475"/>
            <a:ext cx="11136064" cy="3600249"/>
          </a:xfrm>
        </p:spPr>
        <p:txBody>
          <a:bodyPr/>
          <a:lstStyle/>
          <a:p>
            <a:r>
              <a:rPr lang="de-DE" sz="4800" dirty="0"/>
              <a:t>Sehen</a:t>
            </a:r>
            <a:endParaRPr lang="de-DE" sz="54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90232FAE-041F-99F1-F394-D12FC8378A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5424" y="1923234"/>
            <a:ext cx="2541151" cy="162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092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86D9C3-F00B-419B-E757-2380A691C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Farben unterscheiden durch Symbole</a:t>
            </a:r>
          </a:p>
        </p:txBody>
      </p:sp>
      <p:pic>
        <p:nvPicPr>
          <p:cNvPr id="4" name="Google Shape;93;p19">
            <a:extLst>
              <a:ext uri="{FF2B5EF4-FFF2-40B4-BE49-F238E27FC236}">
                <a16:creationId xmlns:a16="http://schemas.microsoft.com/office/drawing/2014/main" id="{4767E3E5-968D-62A7-0D0B-91AC747B5E0F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405999" y="1707431"/>
            <a:ext cx="7380001" cy="4169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95;p19">
            <a:extLst>
              <a:ext uri="{FF2B5EF4-FFF2-40B4-BE49-F238E27FC236}">
                <a16:creationId xmlns:a16="http://schemas.microsoft.com/office/drawing/2014/main" id="{4C20D296-E720-F0A1-0F43-7216853BBE0C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73613" y="1700213"/>
            <a:ext cx="902450" cy="9024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8E8C2F31-675C-5864-CADC-E3663CE1EF84}"/>
              </a:ext>
            </a:extLst>
          </p:cNvPr>
          <p:cNvSpPr txBox="1"/>
          <p:nvPr/>
        </p:nvSpPr>
        <p:spPr>
          <a:xfrm>
            <a:off x="2405999" y="5614113"/>
            <a:ext cx="153200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dirty="0">
                <a:solidFill>
                  <a:schemeClr val="bg1"/>
                </a:solidFill>
              </a:rPr>
              <a:t>Bildquelle: </a:t>
            </a:r>
            <a:r>
              <a:rPr lang="de-DE" sz="700" dirty="0" err="1">
                <a:solidFill>
                  <a:schemeClr val="bg1"/>
                </a:solidFill>
              </a:rPr>
              <a:t>Among</a:t>
            </a:r>
            <a:r>
              <a:rPr lang="de-DE" sz="700" dirty="0">
                <a:solidFill>
                  <a:schemeClr val="bg1"/>
                </a:solidFill>
              </a:rPr>
              <a:t> </a:t>
            </a:r>
            <a:r>
              <a:rPr lang="de-DE" sz="700" dirty="0" err="1">
                <a:solidFill>
                  <a:schemeClr val="bg1"/>
                </a:solidFill>
              </a:rPr>
              <a:t>Us</a:t>
            </a:r>
            <a:r>
              <a:rPr lang="de-DE" sz="700" dirty="0">
                <a:solidFill>
                  <a:schemeClr val="bg1"/>
                </a:solidFill>
              </a:rPr>
              <a:t> (</a:t>
            </a:r>
            <a:r>
              <a:rPr lang="de-DE" sz="700" dirty="0" err="1">
                <a:solidFill>
                  <a:schemeClr val="bg1"/>
                </a:solidFill>
              </a:rPr>
              <a:t>Innersloth</a:t>
            </a:r>
            <a:r>
              <a:rPr lang="de-DE" sz="700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A2AC1FF-5BB3-1F85-304F-A91C1A9E1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07BCE64-097C-814D-DF2D-985A36059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4761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3559B5-EFA3-0953-5BA8-06F39A0A8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01;p20">
            <a:extLst>
              <a:ext uri="{FF2B5EF4-FFF2-40B4-BE49-F238E27FC236}">
                <a16:creationId xmlns:a16="http://schemas.microsoft.com/office/drawing/2014/main" id="{96F18C96-2D65-2DFC-7E9A-2FB85C0FFD9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25838" y="1690492"/>
            <a:ext cx="8540324" cy="418643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DD53315-B382-50A7-7A86-4648C3588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Darstellung schlecht lesbarer Texte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A70C738-A31D-534B-70A0-891D3D7A8285}"/>
              </a:ext>
            </a:extLst>
          </p:cNvPr>
          <p:cNvSpPr txBox="1"/>
          <p:nvPr/>
        </p:nvSpPr>
        <p:spPr>
          <a:xfrm>
            <a:off x="1825838" y="5614114"/>
            <a:ext cx="1780469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dirty="0">
                <a:solidFill>
                  <a:schemeClr val="bg1"/>
                </a:solidFill>
              </a:rPr>
              <a:t>Bildquelle: Life </a:t>
            </a:r>
            <a:r>
              <a:rPr lang="de-DE" sz="700" dirty="0" err="1">
                <a:solidFill>
                  <a:schemeClr val="bg1"/>
                </a:solidFill>
              </a:rPr>
              <a:t>is</a:t>
            </a:r>
            <a:r>
              <a:rPr lang="de-DE" sz="700" dirty="0">
                <a:solidFill>
                  <a:schemeClr val="bg1"/>
                </a:solidFill>
              </a:rPr>
              <a:t> Strange (Square Enix)</a:t>
            </a:r>
          </a:p>
        </p:txBody>
      </p:sp>
      <p:pic>
        <p:nvPicPr>
          <p:cNvPr id="5" name="Google Shape;103;p20">
            <a:extLst>
              <a:ext uri="{FF2B5EF4-FFF2-40B4-BE49-F238E27FC236}">
                <a16:creationId xmlns:a16="http://schemas.microsoft.com/office/drawing/2014/main" id="{2FA3DB9A-B846-BDB3-8987-9531279D45E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66588" y="1700213"/>
            <a:ext cx="909475" cy="9094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323FD9C-2A5A-ACCC-BA44-6ACF99F80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C6E2EA30-E4D6-BD6B-0DB5-EF65F910C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0917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76FDC6-16BC-5398-9DB2-DA1DB121D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2708475"/>
            <a:ext cx="11136064" cy="3600249"/>
          </a:xfrm>
        </p:spPr>
        <p:txBody>
          <a:bodyPr/>
          <a:lstStyle/>
          <a:p>
            <a:r>
              <a:rPr lang="de-DE" sz="4800" dirty="0"/>
              <a:t>Hören</a:t>
            </a:r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B478C7D-2B47-6B4E-946E-D6CAD3728D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2476" y="1290983"/>
            <a:ext cx="1492599" cy="224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400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3559B5-EFA3-0953-5BA8-06F39A0A8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14;p22">
            <a:extLst>
              <a:ext uri="{FF2B5EF4-FFF2-40B4-BE49-F238E27FC236}">
                <a16:creationId xmlns:a16="http://schemas.microsoft.com/office/drawing/2014/main" id="{C16052CB-61B5-CE08-5F9B-86F15E1FD14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143963" y="1694875"/>
            <a:ext cx="7904073" cy="4182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DD53315-B382-50A7-7A86-4648C3588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Geräusch-Untertitel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A70C738-A31D-534B-70A0-891D3D7A8285}"/>
              </a:ext>
            </a:extLst>
          </p:cNvPr>
          <p:cNvSpPr txBox="1"/>
          <p:nvPr/>
        </p:nvSpPr>
        <p:spPr>
          <a:xfrm>
            <a:off x="2143963" y="5484913"/>
            <a:ext cx="1650627" cy="392012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dirty="0">
                <a:solidFill>
                  <a:schemeClr val="bg1"/>
                </a:solidFill>
              </a:rPr>
              <a:t>Bildquelle: Minecraft (Mojang Studios,</a:t>
            </a:r>
            <a:br>
              <a:rPr lang="de-DE" sz="700" dirty="0">
                <a:solidFill>
                  <a:schemeClr val="bg1"/>
                </a:solidFill>
              </a:rPr>
            </a:br>
            <a:r>
              <a:rPr lang="de-DE" sz="700" dirty="0">
                <a:solidFill>
                  <a:schemeClr val="bg1"/>
                </a:solidFill>
              </a:rPr>
              <a:t> Xbox Game Studios)</a:t>
            </a:r>
          </a:p>
        </p:txBody>
      </p:sp>
      <p:pic>
        <p:nvPicPr>
          <p:cNvPr id="8" name="Google Shape;95;p19">
            <a:extLst>
              <a:ext uri="{FF2B5EF4-FFF2-40B4-BE49-F238E27FC236}">
                <a16:creationId xmlns:a16="http://schemas.microsoft.com/office/drawing/2014/main" id="{CCF79641-4EBA-FCF6-E0BF-5F7E19238816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73613" y="1700213"/>
            <a:ext cx="902450" cy="9024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C62A4C6-3FDF-BB13-17CB-649203A3C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BAFABF5-7C6B-1425-2F2B-8B382F40E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7722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7DF33B-73A3-61E2-6916-BB46BF151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21;p23">
            <a:extLst>
              <a:ext uri="{FF2B5EF4-FFF2-40B4-BE49-F238E27FC236}">
                <a16:creationId xmlns:a16="http://schemas.microsoft.com/office/drawing/2014/main" id="{99D7EB92-87B1-CA8B-9AE0-CFB47404F30E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378726" y="1700213"/>
            <a:ext cx="7434548" cy="41767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8AF9D47-616A-9C5C-D0B0-D562A41B8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Gebärdensprachdolmetscherinnen und </a:t>
            </a:r>
            <a:r>
              <a:rPr lang="de-DE"/>
              <a:t>-dolmetscher</a:t>
            </a:r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08DFBA3-C93A-ABA9-38D5-2A1D339DD861}"/>
              </a:ext>
            </a:extLst>
          </p:cNvPr>
          <p:cNvSpPr txBox="1"/>
          <p:nvPr/>
        </p:nvSpPr>
        <p:spPr>
          <a:xfrm>
            <a:off x="2378726" y="5484913"/>
            <a:ext cx="1245066" cy="392012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dirty="0">
                <a:solidFill>
                  <a:schemeClr val="bg1"/>
                </a:solidFill>
              </a:rPr>
              <a:t>Bildquelle: Forza Horizon 5 </a:t>
            </a:r>
            <a:br>
              <a:rPr lang="de-DE" sz="700" dirty="0">
                <a:solidFill>
                  <a:schemeClr val="bg1"/>
                </a:solidFill>
              </a:rPr>
            </a:br>
            <a:r>
              <a:rPr lang="de-DE" sz="700" dirty="0">
                <a:solidFill>
                  <a:schemeClr val="bg1"/>
                </a:solidFill>
              </a:rPr>
              <a:t>(Xbox Game Studios)</a:t>
            </a:r>
          </a:p>
        </p:txBody>
      </p:sp>
      <p:pic>
        <p:nvPicPr>
          <p:cNvPr id="8" name="Google Shape;95;p19">
            <a:extLst>
              <a:ext uri="{FF2B5EF4-FFF2-40B4-BE49-F238E27FC236}">
                <a16:creationId xmlns:a16="http://schemas.microsoft.com/office/drawing/2014/main" id="{DABBF9B6-46C2-3CAE-8626-77A7E90FD1C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73613" y="1700213"/>
            <a:ext cx="902450" cy="90245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551B495-EB62-8F23-42A0-8D9432E90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F6489D8-CA62-B8EC-50D5-AAC75F57A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43663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76FDC6-16BC-5398-9DB2-DA1DB121D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2708476"/>
            <a:ext cx="11136064" cy="3600248"/>
          </a:xfrm>
        </p:spPr>
        <p:txBody>
          <a:bodyPr/>
          <a:lstStyle/>
          <a:p>
            <a:r>
              <a:rPr lang="de-DE" sz="5400" dirty="0"/>
              <a:t>Steuern</a:t>
            </a:r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70B19E1-DFE9-89ED-E2AD-59ACA29D49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4904" y="1302558"/>
            <a:ext cx="2242192" cy="224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007645"/>
      </p:ext>
    </p:extLst>
  </p:cSld>
  <p:clrMapOvr>
    <a:masterClrMapping/>
  </p:clrMapOvr>
</p:sld>
</file>

<file path=ppt/theme/theme1.xml><?xml version="1.0" encoding="utf-8"?>
<a:theme xmlns:a="http://schemas.openxmlformats.org/drawingml/2006/main" name="Titelfolien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Zwischenkapitel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Inhalte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355</Words>
  <Application>Microsoft Office PowerPoint</Application>
  <PresentationFormat>Breitbild</PresentationFormat>
  <Paragraphs>64</Paragraphs>
  <Slides>15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15</vt:i4>
      </vt:variant>
    </vt:vector>
  </HeadingPairs>
  <TitlesOfParts>
    <vt:vector size="20" baseType="lpstr">
      <vt:lpstr>Aptos</vt:lpstr>
      <vt:lpstr>Arial</vt:lpstr>
      <vt:lpstr>Titelfolien</vt:lpstr>
      <vt:lpstr>Zwischenkapitel</vt:lpstr>
      <vt:lpstr>Inhalte</vt:lpstr>
      <vt:lpstr>PowerPoint-Präsentation</vt:lpstr>
      <vt:lpstr>In welchen Bereichen gibt es Barrieren?</vt:lpstr>
      <vt:lpstr>Sehen</vt:lpstr>
      <vt:lpstr>Farben unterscheiden durch Symbole</vt:lpstr>
      <vt:lpstr>Darstellung schlecht lesbarer Texte</vt:lpstr>
      <vt:lpstr>Hören</vt:lpstr>
      <vt:lpstr>Geräusch-Untertitel</vt:lpstr>
      <vt:lpstr>Gebärdensprachdolmetscherinnen und -dolmetscher</vt:lpstr>
      <vt:lpstr>Steuern</vt:lpstr>
      <vt:lpstr>Quick-Time-Events und Button Mashing</vt:lpstr>
      <vt:lpstr>Assistenz-Modi und Steuerhilfen</vt:lpstr>
      <vt:lpstr>Verstehen</vt:lpstr>
      <vt:lpstr>Individuelle Anpassung der Schwierigkeit</vt:lpstr>
      <vt:lpstr>Knifflige Passagen überspringen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Juliane Strehmann</dc:creator>
  <cp:lastModifiedBy>Christian Huberts</cp:lastModifiedBy>
  <cp:revision>38</cp:revision>
  <dcterms:created xsi:type="dcterms:W3CDTF">2025-12-04T14:18:02Z</dcterms:created>
  <dcterms:modified xsi:type="dcterms:W3CDTF">2026-01-29T12:31:45Z</dcterms:modified>
</cp:coreProperties>
</file>