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11"/>
  </p:notesMasterIdLst>
  <p:handoutMasterIdLst>
    <p:handoutMasterId r:id="rId12"/>
  </p:handoutMasterIdLst>
  <p:sldIdLst>
    <p:sldId id="257" r:id="rId4"/>
    <p:sldId id="264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56"/>
    <p:restoredTop sz="94658"/>
  </p:normalViewPr>
  <p:slideViewPr>
    <p:cSldViewPr snapToGrid="0" showGuides="1">
      <p:cViewPr varScale="1">
        <p:scale>
          <a:sx n="92" d="100"/>
          <a:sy n="92" d="100"/>
        </p:scale>
        <p:origin x="90" y="3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3" d="100"/>
          <a:sy n="93" d="100"/>
        </p:scale>
        <p:origin x="3784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modSld">
      <pc:chgData name="Christian Huberts" userId="27808154-ba9e-4ffa-b097-6fa3591e9430" providerId="ADAL" clId="{B00DEC17-6F86-4DDC-9BF1-EFDEE6B786D9}" dt="2026-01-29T14:29:08.070" v="18" actId="20577"/>
      <pc:docMkLst>
        <pc:docMk/>
      </pc:docMkLst>
      <pc:sldChg chg="modSp mod">
        <pc:chgData name="Christian Huberts" userId="27808154-ba9e-4ffa-b097-6fa3591e9430" providerId="ADAL" clId="{B00DEC17-6F86-4DDC-9BF1-EFDEE6B786D9}" dt="2026-01-29T14:28:21.820" v="14" actId="20577"/>
        <pc:sldMkLst>
          <pc:docMk/>
          <pc:sldMk cId="1709312782" sldId="259"/>
        </pc:sldMkLst>
        <pc:spChg chg="mod">
          <ac:chgData name="Christian Huberts" userId="27808154-ba9e-4ffa-b097-6fa3591e9430" providerId="ADAL" clId="{B00DEC17-6F86-4DDC-9BF1-EFDEE6B786D9}" dt="2026-01-29T14:28:21.820" v="14" actId="20577"/>
          <ac:spMkLst>
            <pc:docMk/>
            <pc:sldMk cId="1709312782" sldId="259"/>
            <ac:spMk id="3" creationId="{27C1678E-C594-218A-DFEF-A6EB3DFEE0F5}"/>
          </ac:spMkLst>
        </pc:spChg>
      </pc:sldChg>
      <pc:sldChg chg="modSp mod">
        <pc:chgData name="Christian Huberts" userId="27808154-ba9e-4ffa-b097-6fa3591e9430" providerId="ADAL" clId="{B00DEC17-6F86-4DDC-9BF1-EFDEE6B786D9}" dt="2026-01-29T14:28:52.724" v="17" actId="20577"/>
        <pc:sldMkLst>
          <pc:docMk/>
          <pc:sldMk cId="19241614" sldId="262"/>
        </pc:sldMkLst>
        <pc:spChg chg="mod">
          <ac:chgData name="Christian Huberts" userId="27808154-ba9e-4ffa-b097-6fa3591e9430" providerId="ADAL" clId="{B00DEC17-6F86-4DDC-9BF1-EFDEE6B786D9}" dt="2026-01-29T14:28:52.724" v="17" actId="20577"/>
          <ac:spMkLst>
            <pc:docMk/>
            <pc:sldMk cId="19241614" sldId="262"/>
            <ac:spMk id="6" creationId="{8D1F976C-5701-98B3-3E31-78CCC77E3F9F}"/>
          </ac:spMkLst>
        </pc:spChg>
        <pc:spChg chg="mod">
          <ac:chgData name="Christian Huberts" userId="27808154-ba9e-4ffa-b097-6fa3591e9430" providerId="ADAL" clId="{B00DEC17-6F86-4DDC-9BF1-EFDEE6B786D9}" dt="2026-01-29T14:28:49.360" v="16" actId="20577"/>
          <ac:spMkLst>
            <pc:docMk/>
            <pc:sldMk cId="19241614" sldId="262"/>
            <ac:spMk id="8" creationId="{49E5718D-0BE8-15F7-474A-8DA4D4C36431}"/>
          </ac:spMkLst>
        </pc:spChg>
      </pc:sldChg>
      <pc:sldChg chg="modSp mod">
        <pc:chgData name="Christian Huberts" userId="27808154-ba9e-4ffa-b097-6fa3591e9430" providerId="ADAL" clId="{B00DEC17-6F86-4DDC-9BF1-EFDEE6B786D9}" dt="2026-01-29T14:29:08.070" v="18" actId="20577"/>
        <pc:sldMkLst>
          <pc:docMk/>
          <pc:sldMk cId="1462578751" sldId="263"/>
        </pc:sldMkLst>
        <pc:spChg chg="mod">
          <ac:chgData name="Christian Huberts" userId="27808154-ba9e-4ffa-b097-6fa3591e9430" providerId="ADAL" clId="{B00DEC17-6F86-4DDC-9BF1-EFDEE6B786D9}" dt="2026-01-29T14:29:08.070" v="18" actId="20577"/>
          <ac:spMkLst>
            <pc:docMk/>
            <pc:sldMk cId="1462578751" sldId="263"/>
            <ac:spMk id="3" creationId="{B610140F-8615-E7B6-B7B4-2226A878671B}"/>
          </ac:spMkLst>
        </pc:spChg>
      </pc:sldChg>
      <pc:sldChg chg="modSp mod">
        <pc:chgData name="Christian Huberts" userId="27808154-ba9e-4ffa-b097-6fa3591e9430" providerId="ADAL" clId="{B00DEC17-6F86-4DDC-9BF1-EFDEE6B786D9}" dt="2026-01-29T14:28:01.563" v="1" actId="20577"/>
        <pc:sldMkLst>
          <pc:docMk/>
          <pc:sldMk cId="3244356699" sldId="264"/>
        </pc:sldMkLst>
        <pc:spChg chg="mod">
          <ac:chgData name="Christian Huberts" userId="27808154-ba9e-4ffa-b097-6fa3591e9430" providerId="ADAL" clId="{B00DEC17-6F86-4DDC-9BF1-EFDEE6B786D9}" dt="2026-01-29T14:28:01.563" v="1" actId="20577"/>
          <ac:spMkLst>
            <pc:docMk/>
            <pc:sldMk cId="3244356699" sldId="264"/>
            <ac:spMk id="3" creationId="{188A3C38-0B29-E871-0955-9FA42232F1A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8F45B87F-86BE-DE79-A7F0-FBC7BE3BA6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2C02395-77F9-9329-3A48-5537483AF50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7296C-DDCE-4841-9D90-5021BE003FC6}" type="datetimeFigureOut">
              <a:rPr lang="de-DE" smtClean="0"/>
              <a:t>29.01.2026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3CAABB6-9A33-120C-07E8-731773455DB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48F670B-2A9E-2E0C-7EDA-FDCC8A07EF0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0B2A19-3E59-8148-834D-C04F284D3E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770535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29.01.2026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6148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67410C-AE25-88C3-EB1D-A5A4A7B34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0CCCD41-2349-3197-B29C-C97A8D34AA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340027A-57C5-D1B2-F1A5-B2FC375D81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D7CD353-7025-9DA2-AFFE-6D3E2EE9AE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2169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0 Inklusion und G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C537E7C-9C3C-81DF-5F4E-A94D8C6E64E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05E5957-2A9D-20F7-2A99-909C9FB17458}"/>
              </a:ext>
            </a:extLst>
          </p:cNvPr>
          <p:cNvSpPr txBox="1"/>
          <p:nvPr userDrawn="1"/>
        </p:nvSpPr>
        <p:spPr>
          <a:xfrm>
            <a:off x="515938" y="2124000"/>
            <a:ext cx="2429787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00 Einführung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03946A4-B2AD-0D00-D6C9-6FBF0BCF270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2723753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Games für alle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Ka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Games für alle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D25EF84-7E33-FE5E-9122-DF61352F99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9525" y="1728000"/>
            <a:ext cx="5316538" cy="2159383"/>
          </a:xfrm>
          <a:solidFill>
            <a:schemeClr val="accent6"/>
          </a:solidFill>
        </p:spPr>
        <p:txBody>
          <a:bodyPr vert="horz" wrap="square" lIns="216000" tIns="216000" rIns="216000" bIns="216000" rtlCol="0">
            <a:spAutoFit/>
          </a:bodyPr>
          <a:lstStyle>
            <a:lvl1pPr>
              <a:buClr>
                <a:schemeClr val="bg1"/>
              </a:buClr>
              <a:defRPr lang="de-DE" sz="1600" b="1" smtClean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de-DE" sz="1100" smtClean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de-DE" sz="1000">
                <a:solidFill>
                  <a:schemeClr val="bg1"/>
                </a:solidFill>
              </a:defRPr>
            </a:lvl5pPr>
          </a:lstStyle>
          <a:p>
            <a:pPr marL="0" lvl="0" indent="0" defTabSz="914400">
              <a:buNone/>
            </a:pPr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768538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sten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59525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Games für alle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D25EF84-7E33-FE5E-9122-DF61352F99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9999" y="1728000"/>
            <a:ext cx="5316538" cy="2159383"/>
          </a:xfrm>
          <a:solidFill>
            <a:schemeClr val="accent6"/>
          </a:solidFill>
        </p:spPr>
        <p:txBody>
          <a:bodyPr vert="horz" wrap="square" lIns="216000" tIns="216000" rIns="216000" bIns="216000" rtlCol="0">
            <a:spAutoFit/>
          </a:bodyPr>
          <a:lstStyle>
            <a:lvl1pPr>
              <a:buClr>
                <a:schemeClr val="bg1"/>
              </a:buClr>
              <a:defRPr lang="de-DE" sz="1600" b="1" smtClean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de-DE" sz="1100" smtClean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de-DE" sz="1000">
                <a:solidFill>
                  <a:schemeClr val="bg1"/>
                </a:solidFill>
              </a:defRPr>
            </a:lvl5pPr>
          </a:lstStyle>
          <a:p>
            <a:pPr marL="0" lvl="0" indent="0" defTabSz="914400">
              <a:buNone/>
            </a:pPr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478735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4038"/>
            <a:ext cx="5292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4038"/>
            <a:ext cx="5316064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Games für alle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4212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4212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7C0A4B03-B94F-9A32-7587-E9DDC1B9E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Games für alle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82FC055-72AB-708D-BC77-B37A091BB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Games für alle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421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421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4037"/>
            <a:ext cx="3348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4037"/>
            <a:ext cx="3348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4037"/>
            <a:ext cx="3348000" cy="36528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421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DA164AB-886A-B39C-EB7D-F3806787B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Games für alle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29A1E4B0-1001-DB23-53D2-9E2499592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Games für alle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4037"/>
            <a:ext cx="2376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4037"/>
            <a:ext cx="2376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4037"/>
            <a:ext cx="2376000" cy="36528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4037"/>
            <a:ext cx="2376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4346048-0E03-80F2-FB79-4F821195F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Games für alle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008EE2D-2E6E-C36E-DDE0-7D3291FEF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Games für alle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1E7C95F-E817-620F-D9B2-F06E473CE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1 Barrieret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C537E7C-9C3C-81DF-5F4E-A94D8C6E64E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05E5957-2A9D-20F7-2A99-909C9FB17458}"/>
              </a:ext>
            </a:extLst>
          </p:cNvPr>
          <p:cNvSpPr txBox="1"/>
          <p:nvPr userDrawn="1"/>
        </p:nvSpPr>
        <p:spPr>
          <a:xfrm>
            <a:off x="515938" y="2124000"/>
            <a:ext cx="2522761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01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Barrieretest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03946A4-B2AD-0D00-D6C9-6FBF0BCF270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29544316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Games für alle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14CEED1-8CA3-F298-7D32-027CEB9B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Games für alle | Methodenbox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2C42E69-8A44-8B32-B6B8-80CE186DE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6213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Games für alle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Games für alle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2 Makey Mak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A9AF3D8-BBA6-5267-CD60-D1A52DAA12D8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D444C26-2FC2-2AAA-9691-D46B3AE3296B}"/>
              </a:ext>
            </a:extLst>
          </p:cNvPr>
          <p:cNvSpPr txBox="1"/>
          <p:nvPr userDrawn="1"/>
        </p:nvSpPr>
        <p:spPr>
          <a:xfrm>
            <a:off x="515938" y="2124000"/>
            <a:ext cx="2761608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02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Makey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Makey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69A943B-C7C8-92F1-C7C0-4750AFA3BF4B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303006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3 Games für Augen und Oh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C811C55-DA88-5B4B-C0EC-9F5F16C99D4F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DD7ABBF-8FAE-F742-BA54-8A105860421B}"/>
              </a:ext>
            </a:extLst>
          </p:cNvPr>
          <p:cNvSpPr txBox="1"/>
          <p:nvPr userDrawn="1"/>
        </p:nvSpPr>
        <p:spPr>
          <a:xfrm>
            <a:off x="515938" y="2124000"/>
            <a:ext cx="4983178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03 Games für Augen und Ohren</a:t>
            </a: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4928E1F-9F14-CF64-9832-5FA603CC4282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708609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4 Barrieren erkennen mit Openguess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41778D5-5CD8-93F6-6D04-D52C723A990D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AA6A733-55ED-7E75-F7D0-91C5AEC334D4}"/>
              </a:ext>
            </a:extLst>
          </p:cNvPr>
          <p:cNvSpPr txBox="1"/>
          <p:nvPr userDrawn="1"/>
        </p:nvSpPr>
        <p:spPr>
          <a:xfrm>
            <a:off x="515938" y="2124000"/>
            <a:ext cx="6042956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04 Barrieren erkennen mit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Openguessr</a:t>
            </a: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2B188BB-DA17-0795-0A00-BEB6CFB792B2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1733130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5 Games für a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714747E-8714-5E56-E12F-5F708950E5C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EEA3D03-155E-CEEA-FE5E-7224275A58CA}"/>
              </a:ext>
            </a:extLst>
          </p:cNvPr>
          <p:cNvSpPr txBox="1"/>
          <p:nvPr userDrawn="1"/>
        </p:nvSpPr>
        <p:spPr>
          <a:xfrm>
            <a:off x="515938" y="2124000"/>
            <a:ext cx="2912290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05 Games für alle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740DAE1-53F8-0FD0-7D8B-A57F6F47A69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150017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thodenboxe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4">
            <a:extLst>
              <a:ext uri="{FF2B5EF4-FFF2-40B4-BE49-F238E27FC236}">
                <a16:creationId xmlns:a16="http://schemas.microsoft.com/office/drawing/2014/main" id="{B07C6C1A-B8AA-B465-521F-5A213E3B8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2338500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Games für alle | Methodenbox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948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4037"/>
            <a:ext cx="11136064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Games für alle | Methodenbox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4212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7451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77" r:id="rId2"/>
    <p:sldLayoutId id="2147483678" r:id="rId3"/>
    <p:sldLayoutId id="2147483679" r:id="rId4"/>
    <p:sldLayoutId id="2147483680" r:id="rId5"/>
    <p:sldLayoutId id="2147483681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7451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6213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05 Games für alle | Methodenbox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01C42D21-0071-E1D1-BD92-A0DA801FA658}"/>
              </a:ext>
            </a:extLst>
          </p:cNvPr>
          <p:cNvSpPr txBox="1">
            <a:spLocks/>
          </p:cNvSpPr>
          <p:nvPr userDrawn="1"/>
        </p:nvSpPr>
        <p:spPr>
          <a:xfrm>
            <a:off x="3017195" y="6214748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Fachstelle für Jugendmedienkultur NRW</a:t>
            </a:r>
            <a:b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50" r:id="rId2"/>
    <p:sldLayoutId id="2147483652" r:id="rId3"/>
    <p:sldLayoutId id="2147483694" r:id="rId4"/>
    <p:sldLayoutId id="2147483695" r:id="rId5"/>
    <p:sldLayoutId id="2147483660" r:id="rId6"/>
    <p:sldLayoutId id="2147483661" r:id="rId7"/>
    <p:sldLayoutId id="2147483689" r:id="rId8"/>
    <p:sldLayoutId id="2147483666" r:id="rId9"/>
    <p:sldLayoutId id="2147483690" r:id="rId10"/>
    <p:sldLayoutId id="2147483662" r:id="rId11"/>
    <p:sldLayoutId id="2147483663" r:id="rId12"/>
    <p:sldLayoutId id="2147483665" r:id="rId13"/>
    <p:sldLayoutId id="2147483664" r:id="rId14"/>
    <p:sldLayoutId id="2147483659" r:id="rId15"/>
    <p:sldLayoutId id="2147483654" r:id="rId16"/>
    <p:sldLayoutId id="2147483655" r:id="rId1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3702" userDrawn="1">
          <p15:clr>
            <a:srgbClr val="F26B43"/>
          </p15:clr>
        </p15:guide>
        <p15:guide id="8" orient="horz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632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B66A66-1927-464F-25D0-8A1B48983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6213"/>
            <a:ext cx="11136064" cy="1214000"/>
          </a:xfrm>
        </p:spPr>
        <p:txBody>
          <a:bodyPr/>
          <a:lstStyle/>
          <a:p>
            <a:r>
              <a:rPr lang="de-DE" dirty="0"/>
              <a:t>Einstieg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88A3C38-0B29-E871-0955-9FA42232F1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330401"/>
            <a:ext cx="5556001" cy="4140000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Wenn ja:</a:t>
            </a:r>
            <a:endParaRPr lang="de-DE" dirty="0"/>
          </a:p>
          <a:p>
            <a:r>
              <a:rPr lang="de-DE" dirty="0"/>
              <a:t>Was sind eure Lieblingsspiele?</a:t>
            </a:r>
            <a:br>
              <a:rPr lang="de-DE" dirty="0"/>
            </a:br>
            <a:r>
              <a:rPr lang="de-DE" dirty="0"/>
              <a:t>Was gefällt euch besonders gut?</a:t>
            </a:r>
          </a:p>
          <a:p>
            <a:r>
              <a:rPr lang="de-DE" dirty="0"/>
              <a:t>Was sind eure Lieblingsfiguren?</a:t>
            </a:r>
            <a:br>
              <a:rPr lang="de-DE" dirty="0"/>
            </a:br>
            <a:r>
              <a:rPr lang="de-DE" dirty="0"/>
              <a:t>Was macht sie stark oder besonders?</a:t>
            </a:r>
          </a:p>
          <a:p>
            <a:r>
              <a:rPr lang="de-DE" dirty="0"/>
              <a:t>Wie oft spielt ihr eine Figur, die euch wirklich ähnlich ist?</a:t>
            </a:r>
          </a:p>
          <a:p>
            <a:r>
              <a:rPr lang="de-DE" dirty="0"/>
              <a:t>Welche Spielelemente können viele Barrieren haben?</a:t>
            </a:r>
          </a:p>
          <a:p>
            <a:r>
              <a:rPr lang="de-DE" dirty="0"/>
              <a:t>Kennt ihr ein inklusives Spiel, </a:t>
            </a:r>
            <a:br>
              <a:rPr lang="de-DE" dirty="0"/>
            </a:br>
            <a:r>
              <a:rPr lang="de-DE" dirty="0"/>
              <a:t>in dem es wenige Barrieren gibt?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08E69CF-8034-4BC6-69C5-4DE9C9DD4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05 Games für alle | Methodenbox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4392B36-A7D0-A33A-2B25-7B30CD6AF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F8DD6F61-71F9-2776-384B-4103EDD9ECFF}"/>
              </a:ext>
            </a:extLst>
          </p:cNvPr>
          <p:cNvSpPr txBox="1">
            <a:spLocks/>
          </p:cNvSpPr>
          <p:nvPr/>
        </p:nvSpPr>
        <p:spPr>
          <a:xfrm>
            <a:off x="6126043" y="2302614"/>
            <a:ext cx="5556001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44000" indent="-144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00" indent="-144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144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144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44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b="1" dirty="0"/>
              <a:t>Wenn nein:</a:t>
            </a:r>
            <a:endParaRPr lang="de-DE" dirty="0"/>
          </a:p>
          <a:p>
            <a:r>
              <a:rPr lang="de-DE" dirty="0"/>
              <a:t>Was würdet ihr gerne für Spiele spielen?</a:t>
            </a:r>
          </a:p>
          <a:p>
            <a:r>
              <a:rPr lang="de-DE" dirty="0"/>
              <a:t>Welche Figuren soll es geben?</a:t>
            </a:r>
          </a:p>
          <a:p>
            <a:r>
              <a:rPr lang="de-DE" dirty="0"/>
              <a:t>Was wünscht ihr euch von Spielen?</a:t>
            </a:r>
          </a:p>
          <a:p>
            <a:endParaRPr lang="de-DE" dirty="0"/>
          </a:p>
        </p:txBody>
      </p:sp>
      <p:sp>
        <p:nvSpPr>
          <p:cNvPr id="8" name="Textplatzhalter 9">
            <a:extLst>
              <a:ext uri="{FF2B5EF4-FFF2-40B4-BE49-F238E27FC236}">
                <a16:creationId xmlns:a16="http://schemas.microsoft.com/office/drawing/2014/main" id="{EE9DE481-F423-B0C7-0F9D-862BF04F26F6}"/>
              </a:ext>
            </a:extLst>
          </p:cNvPr>
          <p:cNvSpPr txBox="1">
            <a:spLocks/>
          </p:cNvSpPr>
          <p:nvPr/>
        </p:nvSpPr>
        <p:spPr>
          <a:xfrm>
            <a:off x="539999" y="1667036"/>
            <a:ext cx="11136064" cy="3880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sz="2000" b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None/>
              <a:tabLst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solidFill>
                  <a:schemeClr val="tx1"/>
                </a:solidFill>
              </a:rPr>
              <a:t>Spielt ihr selber digitale Spiele?</a:t>
            </a:r>
          </a:p>
        </p:txBody>
      </p:sp>
    </p:spTree>
    <p:extLst>
      <p:ext uri="{BB962C8B-B14F-4D97-AF65-F5344CB8AC3E}">
        <p14:creationId xmlns:p14="http://schemas.microsoft.com/office/powerpoint/2010/main" val="3244356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069B6A-C972-9FF5-98FD-AB8FAB42F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BB6AC4-EE35-35F2-7C18-2A688B720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Beispiele für stereotype Rollenbilder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7C1678E-C594-218A-DFEF-A6EB3DFEE0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1600"/>
              </a:spcBef>
              <a:buNone/>
            </a:pPr>
            <a:r>
              <a:rPr lang="de-DE" b="1" dirty="0"/>
              <a:t>Das Fräulein in Nöten </a:t>
            </a:r>
            <a:br>
              <a:rPr lang="de-DE" b="1" dirty="0"/>
            </a:br>
            <a:r>
              <a:rPr lang="de-DE" dirty="0"/>
              <a:t>Weibliche Figur muss vom männlichen Helden gerettet werden.</a:t>
            </a:r>
            <a:endParaRPr lang="de-DE" b="1" dirty="0"/>
          </a:p>
          <a:p>
            <a:pPr marL="0" indent="0">
              <a:spcBef>
                <a:spcPts val="1600"/>
              </a:spcBef>
              <a:buNone/>
            </a:pPr>
            <a:r>
              <a:rPr lang="de-DE" b="1" dirty="0"/>
              <a:t>Der Nerd / Hacker</a:t>
            </a:r>
            <a:br>
              <a:rPr lang="de-DE" dirty="0"/>
            </a:br>
            <a:r>
              <a:rPr lang="de-DE" dirty="0"/>
              <a:t>Männliche Figur, die unbeliebt ist und wenig Freundinnen und Freunde hat, aber technisch genial ist.</a:t>
            </a:r>
          </a:p>
          <a:p>
            <a:pPr marL="0" indent="0">
              <a:spcBef>
                <a:spcPts val="1600"/>
              </a:spcBef>
              <a:buNone/>
            </a:pPr>
            <a:r>
              <a:rPr lang="de-DE" b="1" dirty="0"/>
              <a:t>Der wahnsinnige Bösewicht</a:t>
            </a:r>
            <a:br>
              <a:rPr lang="de-DE" dirty="0"/>
            </a:br>
            <a:r>
              <a:rPr lang="de-DE" dirty="0"/>
              <a:t>Psychische Erkrankungen wird gleichgesetzt mit Bösartigkeit oder Unberechenbarkeit.</a:t>
            </a:r>
          </a:p>
          <a:p>
            <a:pPr marL="0" indent="0">
              <a:spcBef>
                <a:spcPts val="1600"/>
              </a:spcBef>
              <a:buNone/>
            </a:pPr>
            <a:r>
              <a:rPr lang="de-DE" b="1" dirty="0"/>
              <a:t>Behinderung als Tragödie </a:t>
            </a:r>
            <a:br>
              <a:rPr lang="de-DE" dirty="0"/>
            </a:br>
            <a:r>
              <a:rPr lang="de-DE" dirty="0"/>
              <a:t>Figur wird über ihr Leiden definiert und Mitleid steht statt Stärke im Fokus.</a:t>
            </a:r>
          </a:p>
          <a:p>
            <a:pPr marL="0" indent="0">
              <a:spcBef>
                <a:spcPts val="1600"/>
              </a:spcBef>
              <a:buNone/>
            </a:pPr>
            <a:r>
              <a:rPr lang="de-DE" b="1" dirty="0"/>
              <a:t>Unrealistische Körperbilder</a:t>
            </a:r>
            <a:br>
              <a:rPr lang="de-DE" dirty="0"/>
            </a:br>
            <a:r>
              <a:rPr lang="de-DE" dirty="0"/>
              <a:t>Muskelbepackte Männer und sexualisierte Frauen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B059B8-FD3E-79CB-B5F8-8C8AC2B02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05 Games für alle | Methodenbox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8ACE318-C303-BAD0-BA22-81489AA66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9312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6F42B74C-E2D4-1B0C-E7A9-01CBBA22385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Repräsentation in den Medien bedeutet, wie Medien Personen, Personengruppen, Ideen und Ereignisse darstellen, beschreiben und inszenieren.</a:t>
            </a:r>
          </a:p>
          <a:p>
            <a:r>
              <a:rPr lang="de-DE" dirty="0"/>
              <a:t>Gelungene Repräsentation schafft </a:t>
            </a:r>
            <a:br>
              <a:rPr lang="de-DE" dirty="0"/>
            </a:br>
            <a:r>
              <a:rPr lang="de-DE" dirty="0"/>
              <a:t>Sichtbarkeit und normalisiert Vielfalt.</a:t>
            </a:r>
          </a:p>
          <a:p>
            <a:r>
              <a:rPr lang="de-DE" dirty="0"/>
              <a:t>Gelungene Repräsentation fördert das Gefühl </a:t>
            </a:r>
            <a:br>
              <a:rPr lang="de-DE" dirty="0"/>
            </a:br>
            <a:r>
              <a:rPr lang="de-DE" dirty="0"/>
              <a:t>der Zugehörigkeit an der Gesellschaft.</a:t>
            </a:r>
          </a:p>
          <a:p>
            <a:r>
              <a:rPr lang="de-DE" dirty="0"/>
              <a:t>Gelungene Repräsentation fördert das Selbstvertrauen.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82995D1-F5F9-825A-2348-5E6E4ECA4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05 Games für alle | Methodenbox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C530DC-AC4C-8671-CDD6-CDEBFF624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4A92B1BE-10E0-ABF8-B862-3B183D20D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Warum ist Repräsentation wichtig?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11BB7EAE-D60F-508D-F411-01F3B00A46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9525" y="1728000"/>
            <a:ext cx="5316538" cy="1070495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Repräsentation in Games fördert </a:t>
            </a:r>
            <a:br>
              <a:rPr lang="de-DE" dirty="0"/>
            </a:br>
            <a:r>
              <a:rPr lang="de-DE" dirty="0"/>
              <a:t>Teilhabe in der Gesellschaft!</a:t>
            </a:r>
          </a:p>
        </p:txBody>
      </p:sp>
    </p:spTree>
    <p:extLst>
      <p:ext uri="{BB962C8B-B14F-4D97-AF65-F5344CB8AC3E}">
        <p14:creationId xmlns:p14="http://schemas.microsoft.com/office/powerpoint/2010/main" val="3136842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4A336A8-F126-72FB-9DB4-8D9F04241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075769"/>
            <a:ext cx="2340000" cy="360000"/>
          </a:xfrm>
        </p:spPr>
        <p:txBody>
          <a:bodyPr/>
          <a:lstStyle/>
          <a:p>
            <a:r>
              <a:rPr lang="de-DE"/>
              <a:t>05 Games für alle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068C72-9585-48DE-445C-84EAD4575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075769"/>
            <a:ext cx="578003" cy="360000"/>
          </a:xfrm>
        </p:spPr>
        <p:txBody>
          <a:bodyPr/>
          <a:lstStyle/>
          <a:p>
            <a:fld id="{66DE1CD7-FF3F-E949-9BEB-BB883F2FC11F}" type="slidenum">
              <a:rPr lang="de-DE" smtClean="0"/>
              <a:t>5</a:t>
            </a:fld>
            <a:endParaRPr lang="de-DE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10BC8EE5-A19F-9D29-F0F9-ADC011D129DB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2960086"/>
            <a:ext cx="2375999" cy="388040"/>
          </a:xfrm>
        </p:spPr>
        <p:txBody>
          <a:bodyPr/>
          <a:lstStyle/>
          <a:p>
            <a:r>
              <a:rPr lang="de-DE" dirty="0"/>
              <a:t>Sehen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485F19D0-460B-2656-EADB-7811CD5334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3509912"/>
            <a:ext cx="2376000" cy="2671812"/>
          </a:xfrm>
        </p:spPr>
        <p:txBody>
          <a:bodyPr/>
          <a:lstStyle/>
          <a:p>
            <a:r>
              <a:rPr lang="de-DE" dirty="0"/>
              <a:t>Farbkontraste</a:t>
            </a:r>
          </a:p>
          <a:p>
            <a:r>
              <a:rPr lang="de-DE" dirty="0"/>
              <a:t>Schriftgröße</a:t>
            </a:r>
          </a:p>
          <a:p>
            <a:r>
              <a:rPr lang="de-DE" dirty="0"/>
              <a:t>Symbole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BD497B63-5632-F1EA-E8EF-8F5E5B5D18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3509912"/>
            <a:ext cx="2376000" cy="2671812"/>
          </a:xfrm>
        </p:spPr>
        <p:txBody>
          <a:bodyPr/>
          <a:lstStyle/>
          <a:p>
            <a:r>
              <a:rPr lang="de-DE" dirty="0"/>
              <a:t>Untertitel</a:t>
            </a:r>
          </a:p>
          <a:p>
            <a:r>
              <a:rPr lang="de-DE" dirty="0"/>
              <a:t>Dialoge</a:t>
            </a:r>
          </a:p>
          <a:p>
            <a:r>
              <a:rPr lang="de-DE" dirty="0"/>
              <a:t>Musik</a:t>
            </a:r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BF55A305-EB00-D530-8A2F-AFF2585C214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096000" y="3509912"/>
            <a:ext cx="2376000" cy="2671812"/>
          </a:xfrm>
        </p:spPr>
        <p:txBody>
          <a:bodyPr/>
          <a:lstStyle/>
          <a:p>
            <a:r>
              <a:rPr lang="de-DE" dirty="0"/>
              <a:t>Controller</a:t>
            </a:r>
          </a:p>
          <a:p>
            <a:r>
              <a:rPr lang="de-DE" dirty="0"/>
              <a:t>Tastenbelegung</a:t>
            </a:r>
          </a:p>
          <a:p>
            <a:r>
              <a:rPr lang="de-DE" dirty="0"/>
              <a:t>Bewegungssteuerung</a:t>
            </a:r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C6D18DF2-A009-5950-9328-B60FDA89FA68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3509912"/>
            <a:ext cx="2376000" cy="2671812"/>
          </a:xfrm>
        </p:spPr>
        <p:txBody>
          <a:bodyPr/>
          <a:lstStyle/>
          <a:p>
            <a:r>
              <a:rPr lang="de-DE" dirty="0"/>
              <a:t>Sprache</a:t>
            </a:r>
          </a:p>
          <a:p>
            <a:r>
              <a:rPr lang="de-DE" dirty="0"/>
              <a:t>Menüführung</a:t>
            </a:r>
          </a:p>
          <a:p>
            <a:r>
              <a:rPr lang="de-DE" dirty="0"/>
              <a:t>Erklärungen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348286DA-FB9A-8685-A39A-68A8382B8C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2960086"/>
            <a:ext cx="2375999" cy="388040"/>
          </a:xfrm>
        </p:spPr>
        <p:txBody>
          <a:bodyPr/>
          <a:lstStyle/>
          <a:p>
            <a:r>
              <a:rPr lang="de-DE" dirty="0"/>
              <a:t>Hören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6C826CD5-8F1F-D4F1-FB3E-588FB0FCF083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096001" y="2960086"/>
            <a:ext cx="2375999" cy="388040"/>
          </a:xfrm>
        </p:spPr>
        <p:txBody>
          <a:bodyPr/>
          <a:lstStyle/>
          <a:p>
            <a:r>
              <a:rPr lang="de-DE" dirty="0"/>
              <a:t>Steuern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46622406-4C30-5179-31B5-357B52B54CAC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2960086"/>
            <a:ext cx="2375999" cy="388040"/>
          </a:xfrm>
        </p:spPr>
        <p:txBody>
          <a:bodyPr/>
          <a:lstStyle/>
          <a:p>
            <a:r>
              <a:rPr lang="de-DE" dirty="0"/>
              <a:t>Verstehen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6A2B8BC5-7CFE-46DD-F04C-00678C27F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Zugänglichkeit von Games</a:t>
            </a:r>
          </a:p>
        </p:txBody>
      </p:sp>
      <p:sp>
        <p:nvSpPr>
          <p:cNvPr id="16" name="Textplatzhalter 9">
            <a:extLst>
              <a:ext uri="{FF2B5EF4-FFF2-40B4-BE49-F238E27FC236}">
                <a16:creationId xmlns:a16="http://schemas.microsoft.com/office/drawing/2014/main" id="{393AFB11-F25E-9F25-C8D3-D3237F1DB864}"/>
              </a:ext>
            </a:extLst>
          </p:cNvPr>
          <p:cNvSpPr txBox="1">
            <a:spLocks/>
          </p:cNvSpPr>
          <p:nvPr/>
        </p:nvSpPr>
        <p:spPr>
          <a:xfrm>
            <a:off x="539999" y="1667036"/>
            <a:ext cx="11136064" cy="3880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sz="2000" b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None/>
              <a:tabLst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solidFill>
                  <a:schemeClr val="tx1"/>
                </a:solidFill>
              </a:rPr>
              <a:t>Vier Zugangsbereiche beeinflussen, ob jemand mitspielen kann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266BC17-374A-09D8-9109-AB153E1CE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99" y="2447505"/>
            <a:ext cx="526085" cy="335696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885C4FFB-4ED3-2EC6-C895-CE9E59AAAC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8000" y="2383257"/>
            <a:ext cx="309007" cy="464193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637CC5B7-CD9A-A877-701A-441E1E15B0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0765" y="2383257"/>
            <a:ext cx="349280" cy="464193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5332ACF6-2013-BB5C-6D27-032E1815B1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8031" y="2383257"/>
            <a:ext cx="464193" cy="464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936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D09B4C-244E-6062-6C82-AA460952B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49E5718D-0BE8-15F7-474A-8DA4D4C3643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Zu viel Text.</a:t>
            </a:r>
          </a:p>
          <a:p>
            <a:r>
              <a:rPr lang="de-DE" dirty="0"/>
              <a:t>Keine Mehrsprachigkeit.</a:t>
            </a:r>
          </a:p>
          <a:p>
            <a:r>
              <a:rPr lang="de-DE" dirty="0"/>
              <a:t>Keine Möglichkeit, die Schrift zu vergrößern.</a:t>
            </a:r>
          </a:p>
          <a:p>
            <a:r>
              <a:rPr lang="de-DE" dirty="0"/>
              <a:t>Komplizierte Steuerung.</a:t>
            </a:r>
          </a:p>
          <a:p>
            <a:r>
              <a:rPr lang="de-DE" dirty="0"/>
              <a:t>Farben müssen unterschieden werden.</a:t>
            </a:r>
          </a:p>
          <a:p>
            <a:r>
              <a:rPr lang="de-DE" dirty="0"/>
              <a:t>Töne müssen gehört werden.</a:t>
            </a:r>
          </a:p>
          <a:p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D1F976C-5701-98B3-3E31-78CCC77E3F9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Rätsel sind kompliziert.</a:t>
            </a:r>
          </a:p>
          <a:p>
            <a:r>
              <a:rPr lang="de-DE" dirty="0"/>
              <a:t>Man muss schnell reagieren.</a:t>
            </a:r>
          </a:p>
          <a:p>
            <a:r>
              <a:rPr lang="de-DE" dirty="0"/>
              <a:t>Man muss sich Dinge merken.</a:t>
            </a:r>
          </a:p>
          <a:p>
            <a:r>
              <a:rPr lang="de-DE" dirty="0"/>
              <a:t>Kein anpassbarer Schwierigkeitsgrad.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b="1" dirty="0">
                <a:solidFill>
                  <a:schemeClr val="accent6"/>
                </a:solidFill>
              </a:rPr>
              <a:t>Was fällt Euch noch ein?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2A02826-2C59-13D5-5329-77CB17F1C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05 Games für alle | Methodenbox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15270D4-BBAC-830E-0875-876784280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6</a:t>
            </a:fld>
            <a:endParaRPr lang="de-DE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4129EB27-E8E4-5139-D0D6-2EA19CA2C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kann Teilhabe am Gaming erschweren?</a:t>
            </a:r>
          </a:p>
        </p:txBody>
      </p:sp>
    </p:spTree>
    <p:extLst>
      <p:ext uri="{BB962C8B-B14F-4D97-AF65-F5344CB8AC3E}">
        <p14:creationId xmlns:p14="http://schemas.microsoft.com/office/powerpoint/2010/main" val="19241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CD736D2-A8A7-D08C-3EC2-4EB49289145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>
                <a:solidFill>
                  <a:schemeClr val="accent6"/>
                </a:solidFill>
              </a:rPr>
              <a:t>Ihr habt gerade euer eigenes Game-Studio </a:t>
            </a:r>
            <a:br>
              <a:rPr lang="de-DE" b="1" dirty="0">
                <a:solidFill>
                  <a:schemeClr val="accent6"/>
                </a:solidFill>
              </a:rPr>
            </a:br>
            <a:r>
              <a:rPr lang="de-DE" b="1" dirty="0">
                <a:solidFill>
                  <a:schemeClr val="accent6"/>
                </a:solidFill>
              </a:rPr>
              <a:t>gegründet – Glückwunsch!</a:t>
            </a:r>
            <a:endParaRPr lang="de-DE" dirty="0">
              <a:solidFill>
                <a:schemeClr val="accent6"/>
              </a:solidFill>
            </a:endParaRPr>
          </a:p>
          <a:p>
            <a:pPr marL="0" indent="0">
              <a:buNone/>
            </a:pPr>
            <a:r>
              <a:rPr lang="de-DE" dirty="0"/>
              <a:t>Um ein Spiel zu entwickeln, braucht ihr </a:t>
            </a:r>
            <a:r>
              <a:rPr lang="de-DE" b="1" dirty="0"/>
              <a:t>Geld</a:t>
            </a:r>
            <a:r>
              <a:rPr lang="de-DE" dirty="0"/>
              <a:t>!</a:t>
            </a:r>
          </a:p>
          <a:p>
            <a:pPr marL="0" indent="0">
              <a:buNone/>
            </a:pPr>
            <a:r>
              <a:rPr lang="de-DE" dirty="0"/>
              <a:t>Zum Glück gibt es verschiedene </a:t>
            </a:r>
            <a:r>
              <a:rPr lang="de-DE" b="1" dirty="0"/>
              <a:t>Förderungen</a:t>
            </a:r>
            <a:r>
              <a:rPr lang="de-DE" dirty="0"/>
              <a:t>, die eine Spieleentwicklung unterstützen – aber nur, wenn euer Spiel bestimmte Vorgaben erfüllt.</a:t>
            </a:r>
          </a:p>
          <a:p>
            <a:pPr marL="0" indent="0">
              <a:buNone/>
            </a:pPr>
            <a:r>
              <a:rPr lang="de-DE" b="1" dirty="0"/>
              <a:t>Jede Förderausschreibung stellt besondere Anforderungen: </a:t>
            </a:r>
            <a:r>
              <a:rPr lang="de-DE" dirty="0"/>
              <a:t>Manchmal geht es um Barrierefreiheit, manchmal um Teamarbeit, Vielfalt oder Gerechtigkeit.</a:t>
            </a:r>
          </a:p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A65E66C-78E1-89D8-50A1-3966D14A7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05 Games für alle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EBCDE58-FC80-1D6B-C6E6-91E465DD1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7</a:t>
            </a:fld>
            <a:endParaRPr lang="de-DE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C5FFAAED-1B04-2514-A779-9635D0BD3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 zum Planspiel „Games für alle“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610140F-8615-E7B6-B7B4-2226A87867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9525" y="1728000"/>
            <a:ext cx="5316538" cy="2014600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Eure Aufgabe ist es, ein Spielkonzept zu entwerfen, das diese Bedingungen erfüllt, </a:t>
            </a:r>
            <a:br>
              <a:rPr lang="de-DE" b="1" dirty="0"/>
            </a:br>
            <a:r>
              <a:rPr lang="de-DE" b="1" dirty="0"/>
              <a:t>um den Zuschlag zu bekommen!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Viel Erfolg – und möge </a:t>
            </a:r>
            <a:br>
              <a:rPr lang="de-DE" dirty="0"/>
            </a:br>
            <a:r>
              <a:rPr lang="de-DE" dirty="0"/>
              <a:t>das fairste Spiel gewinnen!</a:t>
            </a:r>
          </a:p>
        </p:txBody>
      </p:sp>
    </p:spTree>
    <p:extLst>
      <p:ext uri="{BB962C8B-B14F-4D97-AF65-F5344CB8AC3E}">
        <p14:creationId xmlns:p14="http://schemas.microsoft.com/office/powerpoint/2010/main" val="1462578751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>
        <a:spAutoFit/>
      </a:bodyPr>
      <a:lstStyle>
        <a:defPPr algn="l">
          <a:defRPr sz="16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471</Words>
  <Application>Microsoft Office PowerPoint</Application>
  <PresentationFormat>Breitbild</PresentationFormat>
  <Paragraphs>76</Paragraphs>
  <Slides>7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Aptos</vt:lpstr>
      <vt:lpstr>Arial</vt:lpstr>
      <vt:lpstr>Titelfolien</vt:lpstr>
      <vt:lpstr>Zwischenkapitel</vt:lpstr>
      <vt:lpstr>Inhalte</vt:lpstr>
      <vt:lpstr>PowerPoint-Präsentation</vt:lpstr>
      <vt:lpstr>Einstieg</vt:lpstr>
      <vt:lpstr>Beispiele für stereotype Rollenbilder</vt:lpstr>
      <vt:lpstr>Warum ist Repräsentation wichtig?</vt:lpstr>
      <vt:lpstr>Zugänglichkeit von Games</vt:lpstr>
      <vt:lpstr>Was kann Teilhabe am Gaming erschweren?</vt:lpstr>
      <vt:lpstr>Aufgabe zum Planspiel „Games für alle“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42</cp:revision>
  <dcterms:created xsi:type="dcterms:W3CDTF">2025-12-04T14:18:02Z</dcterms:created>
  <dcterms:modified xsi:type="dcterms:W3CDTF">2026-01-29T14:29:14Z</dcterms:modified>
</cp:coreProperties>
</file>