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6"/>
  </p:notesMasterIdLst>
  <p:sldIdLst>
    <p:sldId id="294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296"/>
            <p14:sldId id="297"/>
            <p14:sldId id="298"/>
            <p14:sldId id="299"/>
            <p14:sldId id="300"/>
          </p14:sldIdLst>
        </p14:section>
        <p14:section name="Stunde3+4" id="{9BA5C8F7-936D-A141-986B-DB4386B9DFFA}">
          <p14:sldIdLst>
            <p14:sldId id="301"/>
            <p14:sldId id="302"/>
            <p14:sldId id="303"/>
            <p14:sldId id="304"/>
            <p14:sldId id="305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75"/>
    <p:restoredTop sz="94520"/>
  </p:normalViewPr>
  <p:slideViewPr>
    <p:cSldViewPr snapToGrid="0" showGuides="1">
      <p:cViewPr varScale="1">
        <p:scale>
          <a:sx n="104" d="100"/>
          <a:sy n="104" d="100"/>
        </p:scale>
        <p:origin x="1332" y="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2-02T09:51:00.562" v="65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02T09:51:00.562" v="65" actId="20577"/>
        <pc:sldMkLst>
          <pc:docMk/>
          <pc:sldMk cId="2659709273" sldId="296"/>
        </pc:sldMkLst>
        <pc:spChg chg="mod">
          <ac:chgData name="Christian Huberts" userId="27808154-ba9e-4ffa-b097-6fa3591e9430" providerId="ADAL" clId="{B00DEC17-6F86-4DDC-9BF1-EFDEE6B786D9}" dt="2026-02-02T09:51:00.562" v="65" actId="20577"/>
          <ac:spMkLst>
            <pc:docMk/>
            <pc:sldMk cId="2659709273" sldId="296"/>
            <ac:spMk id="11" creationId="{7212CAA3-3644-3811-C2DB-9CA2218B8A79}"/>
          </ac:spMkLst>
        </pc:spChg>
      </pc:sldChg>
      <pc:sldChg chg="modSp mod">
        <pc:chgData name="Christian Huberts" userId="27808154-ba9e-4ffa-b097-6fa3591e9430" providerId="ADAL" clId="{B00DEC17-6F86-4DDC-9BF1-EFDEE6B786D9}" dt="2026-01-27T12:01:42.331" v="54" actId="6549"/>
        <pc:sldMkLst>
          <pc:docMk/>
          <pc:sldMk cId="3603933808" sldId="303"/>
        </pc:sldMkLst>
        <pc:spChg chg="mod">
          <ac:chgData name="Christian Huberts" userId="27808154-ba9e-4ffa-b097-6fa3591e9430" providerId="ADAL" clId="{B00DEC17-6F86-4DDC-9BF1-EFDEE6B786D9}" dt="2026-01-27T12:01:42.331" v="54" actId="6549"/>
          <ac:spMkLst>
            <pc:docMk/>
            <pc:sldMk cId="3603933808" sldId="303"/>
            <ac:spMk id="18" creationId="{CA734927-2710-36FE-4375-B71EFAB65EF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8215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0239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70A64-273D-73C6-4ABB-DF2B29C52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B6CB0FE-D8A0-EEA1-6AE8-01DA35D7B6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72B3CF6-6C78-AF17-26A1-ABAA57293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5FFE15-18AF-CC51-7468-28EF617EA4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7320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4019262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9003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610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334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879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290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02 Spuren auf Papier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  <p:sldLayoutId id="2147483692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</a:rPr>
              <a:t>Geschichte/Gesellschaftslehre, Klasse 8+9</a:t>
            </a:r>
            <a:endParaRPr lang="de-DE" dirty="0">
              <a:solidFill>
                <a:srgbClr val="FFFFFF"/>
              </a:solidFill>
            </a:endParaRPr>
          </a:p>
          <a:p>
            <a:r>
              <a:rPr lang="de-DE" b="1" dirty="0">
                <a:solidFill>
                  <a:srgbClr val="FFFFFF"/>
                </a:solidFill>
              </a:rPr>
              <a:t>Doppelstunde 1+2: Annas Krankengeschichte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3383A-96E1-7C8D-9C52-D81B44DC5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B5707A2-5449-5E93-6706-CDC3C43F5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FECA51C-03F6-6CDE-AA3B-945186712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6FD5D013-ADE7-3473-B9C1-35B2BDEF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E803651-520C-978D-9791-E1D45BF2D7B9}"/>
              </a:ext>
            </a:extLst>
          </p:cNvPr>
          <p:cNvSpPr txBox="1"/>
          <p:nvPr/>
        </p:nvSpPr>
        <p:spPr>
          <a:xfrm>
            <a:off x="238879" y="3384067"/>
            <a:ext cx="4054825" cy="3203934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Setze dich in der </a:t>
            </a:r>
            <a:r>
              <a:rPr lang="de-DE" sz="1600" b="1" dirty="0"/>
              <a:t>Stationenarbeit</a:t>
            </a:r>
            <a:r>
              <a:rPr lang="de-DE" sz="1600" dirty="0"/>
              <a:t> mit den Grundlagen zu Annas Krankengeschichte und dem Umgang mit Erkrankten und Menschen mit Behinderung im Nationalsozialismus auseinander. 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Halte deine Ergebnisse auf dem </a:t>
            </a:r>
            <a:r>
              <a:rPr lang="de-DE" sz="1600" b="1" dirty="0"/>
              <a:t>Arbeitsblatt</a:t>
            </a:r>
            <a:r>
              <a:rPr lang="de-DE" sz="1600" dirty="0"/>
              <a:t> fest.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EDE3A96-2B2E-A1D8-4814-CCFDAD3AD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3589598"/>
            <a:ext cx="464723" cy="3118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40D63EE-9C30-DFAE-6033-F44AD978937C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850516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EB708-A881-892F-6326-ED1EA83EE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29FDC2-3E34-765A-C072-2B280CC32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Ergebnisse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FDB0329-3A71-D5FE-7450-F601850D3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C85CE6-B6F7-79D2-019A-D85B0C2A3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sp>
        <p:nvSpPr>
          <p:cNvPr id="11" name="Rechteck: abgerundete Ecken 19">
            <a:extLst>
              <a:ext uri="{FF2B5EF4-FFF2-40B4-BE49-F238E27FC236}">
                <a16:creationId xmlns:a16="http://schemas.microsoft.com/office/drawing/2014/main" id="{277A6477-5F06-8866-201C-DFAB506B3528}"/>
              </a:ext>
            </a:extLst>
          </p:cNvPr>
          <p:cNvSpPr/>
          <p:nvPr/>
        </p:nvSpPr>
        <p:spPr>
          <a:xfrm>
            <a:off x="515937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1</a:t>
            </a:r>
          </a:p>
        </p:txBody>
      </p:sp>
      <p:sp>
        <p:nvSpPr>
          <p:cNvPr id="26" name="Rechteck: abgerundete Ecken 19">
            <a:extLst>
              <a:ext uri="{FF2B5EF4-FFF2-40B4-BE49-F238E27FC236}">
                <a16:creationId xmlns:a16="http://schemas.microsoft.com/office/drawing/2014/main" id="{90B00BFC-EB0F-B5D7-38B7-F7B3DD000CC2}"/>
              </a:ext>
            </a:extLst>
          </p:cNvPr>
          <p:cNvSpPr/>
          <p:nvPr/>
        </p:nvSpPr>
        <p:spPr>
          <a:xfrm>
            <a:off x="2810968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2</a:t>
            </a:r>
          </a:p>
        </p:txBody>
      </p:sp>
      <p:sp>
        <p:nvSpPr>
          <p:cNvPr id="27" name="Rechteck: abgerundete Ecken 19">
            <a:extLst>
              <a:ext uri="{FF2B5EF4-FFF2-40B4-BE49-F238E27FC236}">
                <a16:creationId xmlns:a16="http://schemas.microsoft.com/office/drawing/2014/main" id="{544684A1-C58B-656B-635B-21512719D85D}"/>
              </a:ext>
            </a:extLst>
          </p:cNvPr>
          <p:cNvSpPr/>
          <p:nvPr/>
        </p:nvSpPr>
        <p:spPr>
          <a:xfrm>
            <a:off x="5105999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3</a:t>
            </a:r>
          </a:p>
        </p:txBody>
      </p:sp>
      <p:sp>
        <p:nvSpPr>
          <p:cNvPr id="28" name="Rechteck: abgerundete Ecken 19">
            <a:extLst>
              <a:ext uri="{FF2B5EF4-FFF2-40B4-BE49-F238E27FC236}">
                <a16:creationId xmlns:a16="http://schemas.microsoft.com/office/drawing/2014/main" id="{8CA3B1EE-90B8-E64C-6C3F-AF3362877D42}"/>
              </a:ext>
            </a:extLst>
          </p:cNvPr>
          <p:cNvSpPr/>
          <p:nvPr/>
        </p:nvSpPr>
        <p:spPr>
          <a:xfrm>
            <a:off x="7401031" y="1717314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4</a:t>
            </a:r>
          </a:p>
        </p:txBody>
      </p:sp>
      <p:sp>
        <p:nvSpPr>
          <p:cNvPr id="29" name="Rechteck: abgerundete Ecken 19">
            <a:extLst>
              <a:ext uri="{FF2B5EF4-FFF2-40B4-BE49-F238E27FC236}">
                <a16:creationId xmlns:a16="http://schemas.microsoft.com/office/drawing/2014/main" id="{11E2F9C1-077F-EECB-8017-ED5E12469518}"/>
              </a:ext>
            </a:extLst>
          </p:cNvPr>
          <p:cNvSpPr/>
          <p:nvPr/>
        </p:nvSpPr>
        <p:spPr>
          <a:xfrm>
            <a:off x="9696063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5</a:t>
            </a:r>
          </a:p>
        </p:txBody>
      </p:sp>
    </p:spTree>
    <p:extLst>
      <p:ext uri="{BB962C8B-B14F-4D97-AF65-F5344CB8AC3E}">
        <p14:creationId xmlns:p14="http://schemas.microsoft.com/office/powerpoint/2010/main" val="1564166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4B447B5-E54A-FEC3-F2B9-B05A78291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E27D62-ECFF-F428-FBF6-AA68F895F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 dirty="0"/>
          </a:p>
        </p:txBody>
      </p:sp>
      <p:pic>
        <p:nvPicPr>
          <p:cNvPr id="7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334F37D4-4DBD-FF6B-947E-AF159838B1E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94"/>
          <a:stretch>
            <a:fillRect/>
          </a:stretch>
        </p:blipFill>
        <p:spPr>
          <a:xfrm>
            <a:off x="0" y="1"/>
            <a:ext cx="12522740" cy="6858000"/>
          </a:xfrm>
          <a:prstGeom prst="rect">
            <a:avLst/>
          </a:prstGeom>
        </p:spPr>
      </p:pic>
      <p:pic>
        <p:nvPicPr>
          <p:cNvPr id="8" name="Grafik 7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742FFACF-C470-1E2E-3427-B01AFE534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 rot="362844">
            <a:off x="5002426" y="2358897"/>
            <a:ext cx="2211208" cy="2140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42F957E-8B7B-5015-E881-5AEE8B8AD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B907C7B-9982-90CF-BDDE-C2E7FA04DB97}"/>
              </a:ext>
            </a:extLst>
          </p:cNvPr>
          <p:cNvSpPr txBox="1"/>
          <p:nvPr/>
        </p:nvSpPr>
        <p:spPr>
          <a:xfrm>
            <a:off x="0" y="6078125"/>
            <a:ext cx="5425698" cy="779875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Foto: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  <a:p>
            <a:pPr>
              <a:lnSpc>
                <a:spcPct val="120000"/>
              </a:lnSpc>
            </a:pPr>
            <a:endParaRPr lang="de-DE" sz="7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Hintergrund: Außenansicht der Alten Pathologie auf dem Gelände der ehemaligen „Heil- und Pflegeanstalt Wehnen“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(heute Karl-Jaspers-Klinik) bei Oldenburg, Sitz der Gedenkstätte Wehnen in Erinnerung an die Opfer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der oldenburgischen NS-Krankenmorde (Bildnachweis: 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/)</a:t>
            </a:r>
          </a:p>
        </p:txBody>
      </p:sp>
    </p:spTree>
    <p:extLst>
      <p:ext uri="{BB962C8B-B14F-4D97-AF65-F5344CB8AC3E}">
        <p14:creationId xmlns:p14="http://schemas.microsoft.com/office/powerpoint/2010/main" val="3453194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46F07D0-0C2D-4D9C-236D-4758334DD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FC2A9E2-B22F-1FF9-08F1-E9DE96273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pic>
        <p:nvPicPr>
          <p:cNvPr id="4" name="Grafik 3" descr="Ein Bild, das Zug, Eisenbahn, Bahn, Himmel enthält.&#10;&#10;KI-generierte Inhalte können fehlerhaft sein.">
            <a:extLst>
              <a:ext uri="{FF2B5EF4-FFF2-40B4-BE49-F238E27FC236}">
                <a16:creationId xmlns:a16="http://schemas.microsoft.com/office/drawing/2014/main" id="{C371003D-DAD6-2338-28FF-A76A5D7C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7"/>
          <a:stretch>
            <a:fillRect/>
          </a:stretch>
        </p:blipFill>
        <p:spPr>
          <a:xfrm>
            <a:off x="1846197" y="-10011"/>
            <a:ext cx="10345803" cy="3703312"/>
          </a:xfrm>
          <a:prstGeom prst="rect">
            <a:avLst/>
          </a:prstGeom>
        </p:spPr>
      </p:pic>
      <p:pic>
        <p:nvPicPr>
          <p:cNvPr id="5" name="Grafik 4" descr="Ein Bild, das Kleidung, draußen, Person, Mann enthält.&#10;&#10;KI-generierte Inhalte können fehlerhaft sein.">
            <a:extLst>
              <a:ext uri="{FF2B5EF4-FFF2-40B4-BE49-F238E27FC236}">
                <a16:creationId xmlns:a16="http://schemas.microsoft.com/office/drawing/2014/main" id="{A2545827-53B0-8B97-9795-D7DAA29DF4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0011"/>
            <a:ext cx="4424098" cy="3197102"/>
          </a:xfrm>
          <a:prstGeom prst="rect">
            <a:avLst/>
          </a:prstGeom>
        </p:spPr>
      </p:pic>
      <p:pic>
        <p:nvPicPr>
          <p:cNvPr id="6" name="Grafik 5" descr="Ein Bild, das draußen, Schwarzweiß, monochrome Fotografie, Pflanze enthält.&#10;&#10;KI-generierte Inhalte können fehlerhaft sein.">
            <a:extLst>
              <a:ext uri="{FF2B5EF4-FFF2-40B4-BE49-F238E27FC236}">
                <a16:creationId xmlns:a16="http://schemas.microsoft.com/office/drawing/2014/main" id="{21E6F30A-0B0A-A561-1599-776FD8EE4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5"/>
          <a:stretch>
            <a:fillRect/>
          </a:stretch>
        </p:blipFill>
        <p:spPr>
          <a:xfrm>
            <a:off x="-2" y="3129661"/>
            <a:ext cx="4424098" cy="3728340"/>
          </a:xfrm>
          <a:prstGeom prst="rect">
            <a:avLst/>
          </a:prstGeom>
        </p:spPr>
      </p:pic>
      <p:pic>
        <p:nvPicPr>
          <p:cNvPr id="7" name="Inhaltsplatzhalter 4" descr="Ein Bild, das draußen, Himmel, Gebäude, Haus enthält.&#10;&#10;KI-generierte Inhalte können fehlerhaft sein.">
            <a:extLst>
              <a:ext uri="{FF2B5EF4-FFF2-40B4-BE49-F238E27FC236}">
                <a16:creationId xmlns:a16="http://schemas.microsoft.com/office/drawing/2014/main" id="{414DB560-2DAD-0118-F9F9-0720402FD5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" t="1940" r="22657"/>
          <a:stretch>
            <a:fillRect/>
          </a:stretch>
        </p:blipFill>
        <p:spPr>
          <a:xfrm>
            <a:off x="7910624" y="3127230"/>
            <a:ext cx="4281378" cy="3762669"/>
          </a:xfrm>
          <a:prstGeom prst="rect">
            <a:avLst/>
          </a:prstGeom>
        </p:spPr>
      </p:pic>
      <p:pic>
        <p:nvPicPr>
          <p:cNvPr id="8" name="Grafik 7" descr="Ein Bild, das draußen, Grab, Friedhof, Schwarzweiß enthält.&#10;&#10;KI-generierte Inhalte können fehlerhaft sein.">
            <a:extLst>
              <a:ext uri="{FF2B5EF4-FFF2-40B4-BE49-F238E27FC236}">
                <a16:creationId xmlns:a16="http://schemas.microsoft.com/office/drawing/2014/main" id="{9A10D7E8-4F82-83BC-1F9A-62DCDF0F0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1"/>
          <a:stretch>
            <a:fillRect/>
          </a:stretch>
        </p:blipFill>
        <p:spPr>
          <a:xfrm>
            <a:off x="3835573" y="3129662"/>
            <a:ext cx="4424099" cy="3728337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C00EFF8-4312-02E3-D809-A93B97150A57}"/>
              </a:ext>
            </a:extLst>
          </p:cNvPr>
          <p:cNvSpPr txBox="1"/>
          <p:nvPr/>
        </p:nvSpPr>
        <p:spPr>
          <a:xfrm>
            <a:off x="-1" y="2605887"/>
            <a:ext cx="3614305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Häftlinge im befreiten Konzentrationslager Auschwitz 1945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(Bildnachweis: Deutsches Historisches Museum, Berlin, </a:t>
            </a:r>
            <a:r>
              <a:rPr lang="de-DE" sz="700" b="1" dirty="0" err="1">
                <a:solidFill>
                  <a:schemeClr val="bg1"/>
                </a:solidFill>
              </a:rPr>
              <a:t>Inv</a:t>
            </a:r>
            <a:r>
              <a:rPr lang="de-DE" sz="700" b="1" dirty="0">
                <a:solidFill>
                  <a:schemeClr val="bg1"/>
                </a:solidFill>
              </a:rPr>
              <a:t>.-Nr.: F 85/21,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www.dhm.de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lemo</a:t>
            </a:r>
            <a:r>
              <a:rPr lang="de-DE" sz="700" b="1" dirty="0">
                <a:solidFill>
                  <a:schemeClr val="bg1"/>
                </a:solidFill>
              </a:rPr>
              <a:t>/bestand/</a:t>
            </a:r>
            <a:r>
              <a:rPr lang="de-DE" sz="700" b="1" dirty="0" err="1">
                <a:solidFill>
                  <a:schemeClr val="bg1"/>
                </a:solidFill>
              </a:rPr>
              <a:t>objekt</a:t>
            </a:r>
            <a:r>
              <a:rPr lang="de-DE" sz="700" b="1" dirty="0">
                <a:solidFill>
                  <a:schemeClr val="bg1"/>
                </a:solidFill>
              </a:rPr>
              <a:t>/haeftlinge-im-befreiten-auschwitz-1945)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0B17C0A-41D7-747F-74DF-0ABB1E7E96EA}"/>
              </a:ext>
            </a:extLst>
          </p:cNvPr>
          <p:cNvSpPr txBox="1"/>
          <p:nvPr/>
        </p:nvSpPr>
        <p:spPr>
          <a:xfrm>
            <a:off x="-3" y="6336656"/>
            <a:ext cx="361430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Zu Haufen geschichtete Brillen ermordeter Häftlinge im KZ Auschwitz, 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ca. Januar/Februar 1945 (Bildnachweis: Bundesarchiv, Bild 183-R69919 / o. Ang.,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www.bild.bundesarchiv.de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dba</a:t>
            </a:r>
            <a:r>
              <a:rPr lang="de-DE" sz="700" b="1" dirty="0">
                <a:solidFill>
                  <a:schemeClr val="bg1"/>
                </a:solidFill>
              </a:rPr>
              <a:t>/de/</a:t>
            </a:r>
            <a:r>
              <a:rPr lang="de-DE" sz="700" b="1" dirty="0" err="1">
                <a:solidFill>
                  <a:schemeClr val="bg1"/>
                </a:solidFill>
              </a:rPr>
              <a:t>search</a:t>
            </a:r>
            <a:r>
              <a:rPr lang="de-DE" sz="700" b="1" dirty="0">
                <a:solidFill>
                  <a:schemeClr val="bg1"/>
                </a:solidFill>
              </a:rPr>
              <a:t>/?</a:t>
            </a:r>
            <a:r>
              <a:rPr lang="de-DE" sz="700" b="1" dirty="0" err="1">
                <a:solidFill>
                  <a:schemeClr val="bg1"/>
                </a:solidFill>
              </a:rPr>
              <a:t>query</a:t>
            </a:r>
            <a:r>
              <a:rPr lang="de-DE" sz="700" b="1" dirty="0">
                <a:solidFill>
                  <a:schemeClr val="bg1"/>
                </a:solidFill>
              </a:rPr>
              <a:t>=Bild+183-R69919)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12CAA3-3644-3811-C2DB-9CA2218B8A79}"/>
              </a:ext>
            </a:extLst>
          </p:cNvPr>
          <p:cNvSpPr txBox="1"/>
          <p:nvPr/>
        </p:nvSpPr>
        <p:spPr>
          <a:xfrm>
            <a:off x="3835573" y="6336591"/>
            <a:ext cx="5852097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US-Soldat blickt auf den Friedhof in Hadamar kurz nach der Befreiung, 5. April 1945.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(Bildnachweis:</a:t>
            </a:r>
            <a:r>
              <a:rPr lang="en-US" sz="700" b="1" dirty="0">
                <a:solidFill>
                  <a:schemeClr val="bg1"/>
                </a:solidFill>
              </a:rPr>
              <a:t>US Holocaust Memorial </a:t>
            </a:r>
            <a:r>
              <a:rPr lang="en-US" sz="700" b="1">
                <a:solidFill>
                  <a:schemeClr val="bg1"/>
                </a:solidFill>
              </a:rPr>
              <a:t>Museum, courtesy </a:t>
            </a:r>
            <a:r>
              <a:rPr lang="en-US" sz="700" b="1" dirty="0">
                <a:solidFill>
                  <a:schemeClr val="bg1"/>
                </a:solidFill>
              </a:rPr>
              <a:t>of Rosanne </a:t>
            </a:r>
            <a:r>
              <a:rPr lang="en-US" sz="700" b="1">
                <a:solidFill>
                  <a:schemeClr val="bg1"/>
                </a:solidFill>
              </a:rPr>
              <a:t>Bass Fulton, </a:t>
            </a:r>
            <a:r>
              <a:rPr lang="de-DE" sz="700" b="1">
                <a:solidFill>
                  <a:schemeClr val="bg1"/>
                </a:solidFill>
              </a:rPr>
              <a:t>https</a:t>
            </a:r>
            <a:r>
              <a:rPr lang="de-DE" sz="700" b="1" dirty="0">
                <a:solidFill>
                  <a:schemeClr val="bg1"/>
                </a:solidFill>
              </a:rPr>
              <a:t>://encyclopedia.ushmm.org/content/en/photo/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 err="1">
                <a:solidFill>
                  <a:schemeClr val="bg1"/>
                </a:solidFill>
              </a:rPr>
              <a:t>us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army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soldier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views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cemetery</a:t>
            </a:r>
            <a:r>
              <a:rPr lang="de-DE" sz="700" b="1" dirty="0">
                <a:solidFill>
                  <a:schemeClr val="bg1"/>
                </a:solidFill>
              </a:rPr>
              <a:t>-at-</a:t>
            </a:r>
            <a:r>
              <a:rPr lang="de-DE" sz="700" b="1" dirty="0" err="1">
                <a:solidFill>
                  <a:schemeClr val="bg1"/>
                </a:solidFill>
              </a:rPr>
              <a:t>hadamar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D0471E3-CA9D-3312-67DB-F91A9270F268}"/>
              </a:ext>
            </a:extLst>
          </p:cNvPr>
          <p:cNvSpPr txBox="1"/>
          <p:nvPr/>
        </p:nvSpPr>
        <p:spPr>
          <a:xfrm>
            <a:off x="8259671" y="6336657"/>
            <a:ext cx="3365840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Fotografie der Tötungsanstalt Hadamar mit rauchendem Schornstein 1941.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(Bildnachweis: Gedenkstätte Hadamar, Sammlung FS 4,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www.gedenkstaette-hadamar.de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geschichte</a:t>
            </a:r>
            <a:r>
              <a:rPr lang="de-DE" sz="700" b="1" dirty="0">
                <a:solidFill>
                  <a:schemeClr val="bg1"/>
                </a:solidFill>
              </a:rPr>
              <a:t>/aktion-t4-1941/)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7810C45-A659-7D63-4E52-781025326DD0}"/>
              </a:ext>
            </a:extLst>
          </p:cNvPr>
          <p:cNvSpPr txBox="1"/>
          <p:nvPr/>
        </p:nvSpPr>
        <p:spPr>
          <a:xfrm>
            <a:off x="4424096" y="2605887"/>
            <a:ext cx="6129417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Das Vernichtungslager Auschwitz-Birkenau: Lagertor (innen) / Ausfahrt nach der Befreiung, im Vordergrund von den Wachmannschaften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zurückgelassene Ausrüstungsgegenstände, 1945 (Bildnachweis: Bundesarchiv, B 285 Bild-04413 / Mucha, Stanislaw,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www.bundesarchiv.de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assets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bundesarchiv</a:t>
            </a:r>
            <a:r>
              <a:rPr lang="de-DE" sz="700" b="1" dirty="0">
                <a:solidFill>
                  <a:schemeClr val="bg1"/>
                </a:solidFill>
              </a:rPr>
              <a:t>/de/_</a:t>
            </a:r>
            <a:r>
              <a:rPr lang="de-DE" sz="700" b="1" dirty="0" err="1">
                <a:solidFill>
                  <a:schemeClr val="bg1"/>
                </a:solidFill>
              </a:rPr>
              <a:t>processed</a:t>
            </a:r>
            <a:r>
              <a:rPr lang="de-DE" sz="700" b="1" dirty="0">
                <a:solidFill>
                  <a:schemeClr val="bg1"/>
                </a:solidFill>
              </a:rPr>
              <a:t>_/0/6/csm_BArch_B_285_Bild-04413_Auschwitz_Lagertor_8e066dadf6.jpg)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5E90C0B-1D14-2C39-3F32-8CCA70699208}"/>
              </a:ext>
            </a:extLst>
          </p:cNvPr>
          <p:cNvSpPr txBox="1"/>
          <p:nvPr/>
        </p:nvSpPr>
        <p:spPr>
          <a:xfrm>
            <a:off x="12971721" y="5273749"/>
            <a:ext cx="184731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l"/>
            <a:endParaRPr lang="de-DE" sz="16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9D5005A-6329-7421-D395-B6F31291F7E3}"/>
              </a:ext>
            </a:extLst>
          </p:cNvPr>
          <p:cNvSpPr txBox="1"/>
          <p:nvPr/>
        </p:nvSpPr>
        <p:spPr>
          <a:xfrm>
            <a:off x="9175898" y="7517219"/>
            <a:ext cx="184731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l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659709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99426A3-355B-33E9-A147-61B0A6714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3193EAF-B308-7168-3C34-30BCA630C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pic>
        <p:nvPicPr>
          <p:cNvPr id="4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CB8225EC-9DF3-E23A-5176-BA4767E99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94"/>
          <a:stretch>
            <a:fillRect/>
          </a:stretch>
        </p:blipFill>
        <p:spPr>
          <a:xfrm>
            <a:off x="0" y="1"/>
            <a:ext cx="12522740" cy="6858000"/>
          </a:xfrm>
          <a:prstGeom prst="rect">
            <a:avLst/>
          </a:prstGeom>
        </p:spPr>
      </p:pic>
      <p:pic>
        <p:nvPicPr>
          <p:cNvPr id="5" name="Grafik 4" descr="Ein Bild, das Text, Screenshot, weiß, Design enthält.&#10;&#10;KI-generierte Inhalte können fehlerhaft sein.">
            <a:extLst>
              <a:ext uri="{FF2B5EF4-FFF2-40B4-BE49-F238E27FC236}">
                <a16:creationId xmlns:a16="http://schemas.microsoft.com/office/drawing/2014/main" id="{24ADE287-E036-DD34-5C11-E93302104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17" y="4070289"/>
            <a:ext cx="5437364" cy="2787711"/>
          </a:xfrm>
          <a:prstGeom prst="rect">
            <a:avLst/>
          </a:prstGeom>
        </p:spPr>
      </p:pic>
      <p:pic>
        <p:nvPicPr>
          <p:cNvPr id="6" name="Grafik 5" descr="Ein Bild, das Im Haus, Mobiliar, Wand, Boden enthält.&#10;&#10;KI-generierte Inhalte können fehlerhaft sein.">
            <a:extLst>
              <a:ext uri="{FF2B5EF4-FFF2-40B4-BE49-F238E27FC236}">
                <a16:creationId xmlns:a16="http://schemas.microsoft.com/office/drawing/2014/main" id="{869F2D57-DBAC-DDDC-E431-2D0DBE11D0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993" y="-1"/>
            <a:ext cx="4376007" cy="328200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A4AA8F1-A2EA-B7D5-1A83-2943D996F308}"/>
              </a:ext>
            </a:extLst>
          </p:cNvPr>
          <p:cNvSpPr txBox="1"/>
          <p:nvPr/>
        </p:nvSpPr>
        <p:spPr>
          <a:xfrm>
            <a:off x="0" y="6336657"/>
            <a:ext cx="4555268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Außenansicht der Alten Pathologie auf dem Gelände der ehemaligen „Heil- und Pflegeanstalt Wehnen“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(heute Karl-Jaspers-Klinik) bei Oldenburg, Sitz der Gedenkstätte Wehnen in Erinnerung an die Opfer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der oldenburgischen NS-Krankenmorde (Bildnachweis: 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EF0C9D7-DA2D-E347-562A-B89A8BAD99A5}"/>
              </a:ext>
            </a:extLst>
          </p:cNvPr>
          <p:cNvSpPr txBox="1"/>
          <p:nvPr/>
        </p:nvSpPr>
        <p:spPr>
          <a:xfrm>
            <a:off x="8176945" y="2631459"/>
            <a:ext cx="4015055" cy="650545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Innenansicht der Alten Pathologie in Wehnen und rote Bücher mit Lebensgeschichten v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on Opfern und ihren Familien (Bildnachweis: 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wp</a:t>
            </a:r>
            <a:r>
              <a:rPr lang="de-DE" sz="700" b="1" dirty="0">
                <a:solidFill>
                  <a:schemeClr val="bg1"/>
                </a:solidFill>
              </a:rPr>
              <a:t>-content/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 err="1">
                <a:solidFill>
                  <a:schemeClr val="bg1"/>
                </a:solidFill>
              </a:rPr>
              <a:t>elementor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thumbs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Gedenkstaette_Wehnen_Alte_Pathologie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>
                <a:solidFill>
                  <a:schemeClr val="bg1"/>
                </a:solidFill>
              </a:rPr>
              <a:t>0002-q9l4g2b84t3tb03s6b4iamdi8s2swyypqogcrrwq7g.jpg)</a:t>
            </a:r>
          </a:p>
        </p:txBody>
      </p:sp>
    </p:spTree>
    <p:extLst>
      <p:ext uri="{BB962C8B-B14F-4D97-AF65-F5344CB8AC3E}">
        <p14:creationId xmlns:p14="http://schemas.microsoft.com/office/powerpoint/2010/main" val="2578991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99D88BA-293D-5585-FFE1-9AE1B76E4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27238AC-5A37-E514-0550-A9F1C16B7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0216C9BB-3A39-B149-47AE-CFE249298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4542C29-B8AC-06BA-3CD4-996AD18D139D}"/>
              </a:ext>
            </a:extLst>
          </p:cNvPr>
          <p:cNvSpPr txBox="1"/>
          <p:nvPr/>
        </p:nvSpPr>
        <p:spPr>
          <a:xfrm>
            <a:off x="238879" y="3088602"/>
            <a:ext cx="4054825" cy="3499399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Spielt gemeinsam „Spuren auf Papier“. Notiere auf deinem </a:t>
            </a:r>
            <a:r>
              <a:rPr lang="de-DE" sz="1600" b="1" dirty="0"/>
              <a:t>Beobachtungsbogen</a:t>
            </a:r>
            <a:r>
              <a:rPr lang="de-DE" sz="1600" dirty="0"/>
              <a:t> für die verschiedenen Kapitel: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 dirty="0"/>
              <a:t>Was passiert mit Anna bzw. ihrer Familie? (Orientiere dich an den Leitfragen.)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 dirty="0"/>
              <a:t>Welche Informationen erhältst du?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 dirty="0"/>
              <a:t>Was bewegt dich?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C6F28FE-9192-E34F-FF55-EF8C988C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3273075"/>
            <a:ext cx="464723" cy="31184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D8BECD43-EE1F-EB9F-C424-5BA60F140334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214730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C88D4D-A73F-61CF-9904-17A2C45FD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Reflexionsrunde</a:t>
            </a:r>
          </a:p>
        </p:txBody>
      </p:sp>
    </p:spTree>
    <p:extLst>
      <p:ext uri="{BB962C8B-B14F-4D97-AF65-F5344CB8AC3E}">
        <p14:creationId xmlns:p14="http://schemas.microsoft.com/office/powerpoint/2010/main" val="360672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0ADDAA6-097F-7739-3959-E0720E7FC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4BC8540-1301-2E64-93D1-05B9A3703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6</a:t>
            </a:fld>
            <a:endParaRPr lang="de-DE"/>
          </a:p>
        </p:txBody>
      </p:sp>
      <p:pic>
        <p:nvPicPr>
          <p:cNvPr id="8" name="Grafik 7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EE372DCB-D619-0248-EB3F-16BAB6E2A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Wolkenförmige Legende 14">
            <a:extLst>
              <a:ext uri="{FF2B5EF4-FFF2-40B4-BE49-F238E27FC236}">
                <a16:creationId xmlns:a16="http://schemas.microsoft.com/office/drawing/2014/main" id="{06359F29-C8E6-6CE3-6188-E4ACDC4A93F0}"/>
              </a:ext>
            </a:extLst>
          </p:cNvPr>
          <p:cNvSpPr/>
          <p:nvPr/>
        </p:nvSpPr>
        <p:spPr>
          <a:xfrm>
            <a:off x="515938" y="1544070"/>
            <a:ext cx="2857500" cy="2142609"/>
          </a:xfrm>
          <a:prstGeom prst="cloudCallout">
            <a:avLst>
              <a:gd name="adj1" fmla="val -45628"/>
              <a:gd name="adj2" fmla="val -74804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Was könnte mit Anna passiert sein?</a:t>
            </a:r>
          </a:p>
        </p:txBody>
      </p:sp>
      <p:sp>
        <p:nvSpPr>
          <p:cNvPr id="17" name="Wolkenförmige Legende 16">
            <a:extLst>
              <a:ext uri="{FF2B5EF4-FFF2-40B4-BE49-F238E27FC236}">
                <a16:creationId xmlns:a16="http://schemas.microsoft.com/office/drawing/2014/main" id="{F2E722E2-C85D-8BE3-8303-43E83C8F45D5}"/>
              </a:ext>
            </a:extLst>
          </p:cNvPr>
          <p:cNvSpPr/>
          <p:nvPr/>
        </p:nvSpPr>
        <p:spPr>
          <a:xfrm>
            <a:off x="1451250" y="4019662"/>
            <a:ext cx="2857500" cy="1938338"/>
          </a:xfrm>
          <a:prstGeom prst="cloudCallout">
            <a:avLst>
              <a:gd name="adj1" fmla="val -63644"/>
              <a:gd name="adj2" fmla="val 67375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Was ist besonders eindrücklich?</a:t>
            </a:r>
          </a:p>
        </p:txBody>
      </p:sp>
      <p:sp>
        <p:nvSpPr>
          <p:cNvPr id="18" name="Wolkenförmige Legende 17">
            <a:extLst>
              <a:ext uri="{FF2B5EF4-FFF2-40B4-BE49-F238E27FC236}">
                <a16:creationId xmlns:a16="http://schemas.microsoft.com/office/drawing/2014/main" id="{D8B45713-72F6-9EF3-CBBE-02652E864DD9}"/>
              </a:ext>
            </a:extLst>
          </p:cNvPr>
          <p:cNvSpPr/>
          <p:nvPr/>
        </p:nvSpPr>
        <p:spPr>
          <a:xfrm>
            <a:off x="8496302" y="3099317"/>
            <a:ext cx="3035298" cy="2142609"/>
          </a:xfrm>
          <a:prstGeom prst="cloudCallout">
            <a:avLst>
              <a:gd name="adj1" fmla="val 52455"/>
              <a:gd name="adj2" fmla="val 66003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Was wussten wir noch nicht?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9402E60-E98B-F58D-2890-A0440D00FC13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1978065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8B83B77-0F1C-56ED-F39F-307B1B2210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</a:rPr>
              <a:t>Geschichte/Gesellschaftslehre, Klasse 8+9</a:t>
            </a:r>
            <a:endParaRPr lang="de-DE" dirty="0">
              <a:solidFill>
                <a:srgbClr val="FFFFFF"/>
              </a:solidFill>
            </a:endParaRPr>
          </a:p>
          <a:p>
            <a:r>
              <a:rPr lang="de-DE" b="1" dirty="0">
                <a:solidFill>
                  <a:srgbClr val="FFFFFF"/>
                </a:solidFill>
              </a:rPr>
              <a:t>Doppelstunde 3+4: </a:t>
            </a:r>
          </a:p>
          <a:p>
            <a:r>
              <a:rPr lang="de-DE" b="1" dirty="0">
                <a:solidFill>
                  <a:srgbClr val="FFFFFF"/>
                </a:solidFill>
              </a:rPr>
              <a:t>„Euthanasie“-Morde und Umgang mit psychischer Erkrankung im Nationalsozialismus 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54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ultiplizieren 6">
            <a:extLst>
              <a:ext uri="{FF2B5EF4-FFF2-40B4-BE49-F238E27FC236}">
                <a16:creationId xmlns:a16="http://schemas.microsoft.com/office/drawing/2014/main" id="{D69938FA-9FB5-4326-D8A1-29D9292E3436}"/>
              </a:ext>
            </a:extLst>
          </p:cNvPr>
          <p:cNvSpPr/>
          <p:nvPr/>
        </p:nvSpPr>
        <p:spPr>
          <a:xfrm>
            <a:off x="1578521" y="866884"/>
            <a:ext cx="9034957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5389BE-69B7-CA19-2C67-63724F8FB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Annas Geschichte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47341A9-B19D-9726-D2A8-51173C9E1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73BD76B-4A1D-B0C5-CDD1-DEE7F720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8</a:t>
            </a:fld>
            <a:endParaRPr lang="de-DE" dirty="0"/>
          </a:p>
        </p:txBody>
      </p:sp>
      <p:pic>
        <p:nvPicPr>
          <p:cNvPr id="6" name="Grafik 5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5C819847-A83E-C978-D522-49221A8A7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>
            <a:off x="4460062" y="1845592"/>
            <a:ext cx="3271876" cy="3166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69FEF63-D64F-0859-C9F3-916503CC5309}"/>
              </a:ext>
            </a:extLst>
          </p:cNvPr>
          <p:cNvSpPr txBox="1"/>
          <p:nvPr/>
        </p:nvSpPr>
        <p:spPr>
          <a:xfrm>
            <a:off x="4364441" y="5200404"/>
            <a:ext cx="241913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313561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5CE851-7AAF-9559-513D-B7EB5CC9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Annas Geschichte im Zeitstrahl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511DB1-15A4-532B-250B-2899577E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BA30A2C-6306-F8A8-26F3-D1D9DCEBC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sp>
        <p:nvSpPr>
          <p:cNvPr id="5" name="Pfeil: nach rechts 27">
            <a:extLst>
              <a:ext uri="{FF2B5EF4-FFF2-40B4-BE49-F238E27FC236}">
                <a16:creationId xmlns:a16="http://schemas.microsoft.com/office/drawing/2014/main" id="{37134F26-1210-EAEE-9319-A3845A9946A1}"/>
              </a:ext>
            </a:extLst>
          </p:cNvPr>
          <p:cNvSpPr/>
          <p:nvPr/>
        </p:nvSpPr>
        <p:spPr>
          <a:xfrm>
            <a:off x="0" y="4874318"/>
            <a:ext cx="11676064" cy="900492"/>
          </a:xfrm>
          <a:prstGeom prst="rightArrow">
            <a:avLst>
              <a:gd name="adj1" fmla="val 42549"/>
              <a:gd name="adj2" fmla="val 6681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hteck: abgerundete Ecken 26">
            <a:extLst>
              <a:ext uri="{FF2B5EF4-FFF2-40B4-BE49-F238E27FC236}">
                <a16:creationId xmlns:a16="http://schemas.microsoft.com/office/drawing/2014/main" id="{629A1D01-90F1-F8DF-AD41-095D544BCA97}"/>
              </a:ext>
            </a:extLst>
          </p:cNvPr>
          <p:cNvSpPr/>
          <p:nvPr/>
        </p:nvSpPr>
        <p:spPr>
          <a:xfrm>
            <a:off x="9355416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: abgerundete Ecken 25">
            <a:extLst>
              <a:ext uri="{FF2B5EF4-FFF2-40B4-BE49-F238E27FC236}">
                <a16:creationId xmlns:a16="http://schemas.microsoft.com/office/drawing/2014/main" id="{55D111C4-F6CA-D002-1BBC-B3AB4478E51E}"/>
              </a:ext>
            </a:extLst>
          </p:cNvPr>
          <p:cNvSpPr/>
          <p:nvPr/>
        </p:nvSpPr>
        <p:spPr>
          <a:xfrm>
            <a:off x="7592331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: abgerundete Ecken 24">
            <a:extLst>
              <a:ext uri="{FF2B5EF4-FFF2-40B4-BE49-F238E27FC236}">
                <a16:creationId xmlns:a16="http://schemas.microsoft.com/office/drawing/2014/main" id="{5E5EE76B-B242-708E-EB98-363F1C7E2070}"/>
              </a:ext>
            </a:extLst>
          </p:cNvPr>
          <p:cNvSpPr/>
          <p:nvPr/>
        </p:nvSpPr>
        <p:spPr>
          <a:xfrm>
            <a:off x="5829248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23">
            <a:extLst>
              <a:ext uri="{FF2B5EF4-FFF2-40B4-BE49-F238E27FC236}">
                <a16:creationId xmlns:a16="http://schemas.microsoft.com/office/drawing/2014/main" id="{573066AE-5B44-B169-AF79-472A194B2898}"/>
              </a:ext>
            </a:extLst>
          </p:cNvPr>
          <p:cNvSpPr/>
          <p:nvPr/>
        </p:nvSpPr>
        <p:spPr>
          <a:xfrm>
            <a:off x="4066165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: abgerundete Ecken 22">
            <a:extLst>
              <a:ext uri="{FF2B5EF4-FFF2-40B4-BE49-F238E27FC236}">
                <a16:creationId xmlns:a16="http://schemas.microsoft.com/office/drawing/2014/main" id="{F2BF36AB-F3A0-388E-B008-3E8B43DF9313}"/>
              </a:ext>
            </a:extLst>
          </p:cNvPr>
          <p:cNvSpPr/>
          <p:nvPr/>
        </p:nvSpPr>
        <p:spPr>
          <a:xfrm>
            <a:off x="2303082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: abgerundete Ecken 19">
            <a:extLst>
              <a:ext uri="{FF2B5EF4-FFF2-40B4-BE49-F238E27FC236}">
                <a16:creationId xmlns:a16="http://schemas.microsoft.com/office/drawing/2014/main" id="{59DA3F5D-F265-42D0-0DAC-BEFA2E63A1F6}"/>
              </a:ext>
            </a:extLst>
          </p:cNvPr>
          <p:cNvSpPr/>
          <p:nvPr/>
        </p:nvSpPr>
        <p:spPr>
          <a:xfrm>
            <a:off x="539999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589DC0D-8E5D-FFF5-1AC3-738B2A42F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17" y="1779596"/>
            <a:ext cx="1390402" cy="12610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F064507-AE0E-7595-8FED-307ABA77A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170" y="1775596"/>
            <a:ext cx="1332593" cy="126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5B80D48-F188-F0AA-7FDF-AA663453727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869" t="22804" r="22672"/>
          <a:stretch>
            <a:fillRect/>
          </a:stretch>
        </p:blipFill>
        <p:spPr>
          <a:xfrm>
            <a:off x="7700991" y="1775596"/>
            <a:ext cx="1361118" cy="126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7BAFFB0D-2A66-3F4A-9936-EAFE4D682A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5792"/>
          <a:stretch>
            <a:fillRect/>
          </a:stretch>
        </p:blipFill>
        <p:spPr>
          <a:xfrm>
            <a:off x="9453563" y="1780174"/>
            <a:ext cx="1382144" cy="12610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61959D8-456C-9350-BB7D-4E878FD7BC6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956"/>
          <a:stretch>
            <a:fillRect/>
          </a:stretch>
        </p:blipFill>
        <p:spPr>
          <a:xfrm>
            <a:off x="2425831" y="1775596"/>
            <a:ext cx="1332939" cy="126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7DC9793-D62A-D213-64CD-C76EC0DE19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4031" y="1775596"/>
            <a:ext cx="1242706" cy="1260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CA734927-2710-36FE-4375-B71EFAB65EFB}"/>
              </a:ext>
            </a:extLst>
          </p:cNvPr>
          <p:cNvSpPr txBox="1"/>
          <p:nvPr/>
        </p:nvSpPr>
        <p:spPr>
          <a:xfrm>
            <a:off x="515938" y="5614114"/>
            <a:ext cx="373132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Bildquellen: Spuren auf Papier (2022, Gedenkkreis Wehnen e.V. / </a:t>
            </a:r>
            <a:r>
              <a:rPr lang="de-DE" sz="700" b="1">
                <a:solidFill>
                  <a:schemeClr val="bg1"/>
                </a:solidFill>
              </a:rPr>
              <a:t>Playing History).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933808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rtlCol="0">
        <a:spAutoFit/>
      </a:bodyPr>
      <a:lstStyle>
        <a:defPPr algn="l"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711</Words>
  <Application>Microsoft Office PowerPoint</Application>
  <PresentationFormat>Breitbild</PresentationFormat>
  <Paragraphs>79</Paragraphs>
  <Slides>12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Aptos</vt:lpstr>
      <vt:lpstr>Arial</vt:lpstr>
      <vt:lpstr>Titelfolien</vt:lpstr>
      <vt:lpstr>Zwischenkapitel</vt:lpstr>
      <vt:lpstr>Inhalte</vt:lpstr>
      <vt:lpstr>PowerPoint-Präsentation</vt:lpstr>
      <vt:lpstr>PowerPoint-Präsentation</vt:lpstr>
      <vt:lpstr>PowerPoint-Präsentation</vt:lpstr>
      <vt:lpstr>PowerPoint-Präsentation</vt:lpstr>
      <vt:lpstr>Reflexionsrunde</vt:lpstr>
      <vt:lpstr>PowerPoint-Präsentation</vt:lpstr>
      <vt:lpstr>PowerPoint-Präsentation</vt:lpstr>
      <vt:lpstr>Annas Geschichte</vt:lpstr>
      <vt:lpstr>Annas Geschichte im Zeitstrahl</vt:lpstr>
      <vt:lpstr>PowerPoint-Präsentation</vt:lpstr>
      <vt:lpstr>Unsere Ergebnisse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42</cp:revision>
  <dcterms:created xsi:type="dcterms:W3CDTF">2025-12-04T14:18:02Z</dcterms:created>
  <dcterms:modified xsi:type="dcterms:W3CDTF">2026-02-02T09:51:01Z</dcterms:modified>
</cp:coreProperties>
</file>