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21"/>
  </p:notesMasterIdLst>
  <p:sldIdLst>
    <p:sldId id="294" r:id="rId4"/>
    <p:sldId id="308" r:id="rId5"/>
    <p:sldId id="324" r:id="rId6"/>
    <p:sldId id="325" r:id="rId7"/>
    <p:sldId id="326" r:id="rId8"/>
    <p:sldId id="328" r:id="rId9"/>
    <p:sldId id="331" r:id="rId10"/>
    <p:sldId id="332" r:id="rId11"/>
    <p:sldId id="329" r:id="rId12"/>
    <p:sldId id="330" r:id="rId13"/>
    <p:sldId id="296" r:id="rId14"/>
    <p:sldId id="334" r:id="rId15"/>
    <p:sldId id="335" r:id="rId16"/>
    <p:sldId id="333" r:id="rId17"/>
    <p:sldId id="336" r:id="rId18"/>
    <p:sldId id="337" r:id="rId19"/>
    <p:sldId id="338" r:id="rId2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308"/>
            <p14:sldId id="324"/>
            <p14:sldId id="325"/>
            <p14:sldId id="326"/>
            <p14:sldId id="328"/>
            <p14:sldId id="331"/>
            <p14:sldId id="332"/>
            <p14:sldId id="329"/>
          </p14:sldIdLst>
        </p14:section>
        <p14:section name="Stunde 3+4" id="{113D2691-EE76-004F-85EF-D898A9490E81}">
          <p14:sldIdLst>
            <p14:sldId id="330"/>
            <p14:sldId id="296"/>
            <p14:sldId id="334"/>
            <p14:sldId id="335"/>
            <p14:sldId id="333"/>
            <p14:sldId id="336"/>
            <p14:sldId id="337"/>
            <p14:sldId id="33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F382AD-8592-4508-A196-E469432D4F28}" v="15" dt="2026-01-27T15:08:17.8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55" autoAdjust="0"/>
    <p:restoredTop sz="94648"/>
  </p:normalViewPr>
  <p:slideViewPr>
    <p:cSldViewPr snapToGrid="0" showGuides="1">
      <p:cViewPr varScale="1">
        <p:scale>
          <a:sx n="105" d="100"/>
          <a:sy n="105" d="100"/>
        </p:scale>
        <p:origin x="121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microsoft.com/office/2016/11/relationships/changesInfo" Target="changesInfos/changesInfo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custSel modSld">
      <pc:chgData name="Christian Huberts" userId="27808154-ba9e-4ffa-b097-6fa3591e9430" providerId="ADAL" clId="{B00DEC17-6F86-4DDC-9BF1-EFDEE6B786D9}" dt="2026-02-02T10:12:03.737" v="184" actId="14100"/>
      <pc:docMkLst>
        <pc:docMk/>
      </pc:docMkLst>
      <pc:sldChg chg="modSp mod">
        <pc:chgData name="Christian Huberts" userId="27808154-ba9e-4ffa-b097-6fa3591e9430" providerId="ADAL" clId="{B00DEC17-6F86-4DDC-9BF1-EFDEE6B786D9}" dt="2026-02-02T10:12:03.737" v="184" actId="14100"/>
        <pc:sldMkLst>
          <pc:docMk/>
          <pc:sldMk cId="1737657006" sldId="308"/>
        </pc:sldMkLst>
        <pc:spChg chg="mod">
          <ac:chgData name="Christian Huberts" userId="27808154-ba9e-4ffa-b097-6fa3591e9430" providerId="ADAL" clId="{B00DEC17-6F86-4DDC-9BF1-EFDEE6B786D9}" dt="2026-02-02T10:12:03.737" v="184" actId="14100"/>
          <ac:spMkLst>
            <pc:docMk/>
            <pc:sldMk cId="1737657006" sldId="308"/>
            <ac:spMk id="10" creationId="{4D3D3CE3-5EFB-3D3F-8251-84C55E7FD067}"/>
          </ac:spMkLst>
        </pc:spChg>
      </pc:sldChg>
      <pc:sldChg chg="modSp mod">
        <pc:chgData name="Christian Huberts" userId="27808154-ba9e-4ffa-b097-6fa3591e9430" providerId="ADAL" clId="{B00DEC17-6F86-4DDC-9BF1-EFDEE6B786D9}" dt="2026-01-27T14:58:35.069" v="89" actId="313"/>
        <pc:sldMkLst>
          <pc:docMk/>
          <pc:sldMk cId="634811266" sldId="324"/>
        </pc:sldMkLst>
        <pc:spChg chg="mod">
          <ac:chgData name="Christian Huberts" userId="27808154-ba9e-4ffa-b097-6fa3591e9430" providerId="ADAL" clId="{B00DEC17-6F86-4DDC-9BF1-EFDEE6B786D9}" dt="2026-01-27T14:58:35.069" v="89" actId="313"/>
          <ac:spMkLst>
            <pc:docMk/>
            <pc:sldMk cId="634811266" sldId="324"/>
            <ac:spMk id="5" creationId="{ACCE3324-E9B4-B9C7-4B22-B9104F56B06D}"/>
          </ac:spMkLst>
        </pc:spChg>
        <pc:spChg chg="mod">
          <ac:chgData name="Christian Huberts" userId="27808154-ba9e-4ffa-b097-6fa3591e9430" providerId="ADAL" clId="{B00DEC17-6F86-4DDC-9BF1-EFDEE6B786D9}" dt="2026-01-27T14:58:10.954" v="74" actId="14100"/>
          <ac:spMkLst>
            <pc:docMk/>
            <pc:sldMk cId="634811266" sldId="324"/>
            <ac:spMk id="6" creationId="{27858FA6-3FE0-7EB9-E02C-F5C4794896CB}"/>
          </ac:spMkLst>
        </pc:spChg>
      </pc:sldChg>
      <pc:sldChg chg="modSp mod">
        <pc:chgData name="Christian Huberts" userId="27808154-ba9e-4ffa-b097-6fa3591e9430" providerId="ADAL" clId="{B00DEC17-6F86-4DDC-9BF1-EFDEE6B786D9}" dt="2026-01-27T14:59:40.783" v="107" actId="1076"/>
        <pc:sldMkLst>
          <pc:docMk/>
          <pc:sldMk cId="749000033" sldId="325"/>
        </pc:sldMkLst>
        <pc:spChg chg="mod">
          <ac:chgData name="Christian Huberts" userId="27808154-ba9e-4ffa-b097-6fa3591e9430" providerId="ADAL" clId="{B00DEC17-6F86-4DDC-9BF1-EFDEE6B786D9}" dt="2026-01-27T14:59:40.783" v="107" actId="1076"/>
          <ac:spMkLst>
            <pc:docMk/>
            <pc:sldMk cId="749000033" sldId="325"/>
            <ac:spMk id="4" creationId="{C711E3EF-BF34-31C6-0226-C0D1F1C4FDA9}"/>
          </ac:spMkLst>
        </pc:spChg>
      </pc:sldChg>
      <pc:sldChg chg="modSp mod">
        <pc:chgData name="Christian Huberts" userId="27808154-ba9e-4ffa-b097-6fa3591e9430" providerId="ADAL" clId="{B00DEC17-6F86-4DDC-9BF1-EFDEE6B786D9}" dt="2026-01-27T14:59:50.773" v="111" actId="1076"/>
        <pc:sldMkLst>
          <pc:docMk/>
          <pc:sldMk cId="894583473" sldId="326"/>
        </pc:sldMkLst>
        <pc:spChg chg="mod">
          <ac:chgData name="Christian Huberts" userId="27808154-ba9e-4ffa-b097-6fa3591e9430" providerId="ADAL" clId="{B00DEC17-6F86-4DDC-9BF1-EFDEE6B786D9}" dt="2026-01-27T14:59:47.834" v="109" actId="1076"/>
          <ac:spMkLst>
            <pc:docMk/>
            <pc:sldMk cId="894583473" sldId="326"/>
            <ac:spMk id="2" creationId="{A0199B09-2972-AEC0-F69A-93354DE0755A}"/>
          </ac:spMkLst>
        </pc:spChg>
        <pc:picChg chg="mod">
          <ac:chgData name="Christian Huberts" userId="27808154-ba9e-4ffa-b097-6fa3591e9430" providerId="ADAL" clId="{B00DEC17-6F86-4DDC-9BF1-EFDEE6B786D9}" dt="2026-01-27T14:59:50.773" v="111" actId="1076"/>
          <ac:picMkLst>
            <pc:docMk/>
            <pc:sldMk cId="894583473" sldId="326"/>
            <ac:picMk id="8" creationId="{6F867C91-DA5C-291C-90C5-369AEF08AF46}"/>
          </ac:picMkLst>
        </pc:picChg>
      </pc:sldChg>
      <pc:sldChg chg="modSp mod">
        <pc:chgData name="Christian Huberts" userId="27808154-ba9e-4ffa-b097-6fa3591e9430" providerId="ADAL" clId="{B00DEC17-6F86-4DDC-9BF1-EFDEE6B786D9}" dt="2026-01-27T15:00:00.554" v="113" actId="1076"/>
        <pc:sldMkLst>
          <pc:docMk/>
          <pc:sldMk cId="2812993179" sldId="328"/>
        </pc:sldMkLst>
        <pc:spChg chg="mod">
          <ac:chgData name="Christian Huberts" userId="27808154-ba9e-4ffa-b097-6fa3591e9430" providerId="ADAL" clId="{B00DEC17-6F86-4DDC-9BF1-EFDEE6B786D9}" dt="2026-01-27T15:00:00.554" v="113" actId="1076"/>
          <ac:spMkLst>
            <pc:docMk/>
            <pc:sldMk cId="2812993179" sldId="328"/>
            <ac:spMk id="3" creationId="{BF7861C3-4E29-E49A-921C-64251EDD9028}"/>
          </ac:spMkLst>
        </pc:spChg>
      </pc:sldChg>
      <pc:sldChg chg="delSp modSp mod">
        <pc:chgData name="Christian Huberts" userId="27808154-ba9e-4ffa-b097-6fa3591e9430" providerId="ADAL" clId="{B00DEC17-6F86-4DDC-9BF1-EFDEE6B786D9}" dt="2026-01-27T15:05:24.773" v="134" actId="1076"/>
        <pc:sldMkLst>
          <pc:docMk/>
          <pc:sldMk cId="440959378" sldId="329"/>
        </pc:sldMkLst>
        <pc:spChg chg="mod">
          <ac:chgData name="Christian Huberts" userId="27808154-ba9e-4ffa-b097-6fa3591e9430" providerId="ADAL" clId="{B00DEC17-6F86-4DDC-9BF1-EFDEE6B786D9}" dt="2026-01-27T15:05:24.773" v="134" actId="1076"/>
          <ac:spMkLst>
            <pc:docMk/>
            <pc:sldMk cId="440959378" sldId="329"/>
            <ac:spMk id="4" creationId="{8D3AB3DC-AAC3-3A50-3969-A64E5E6E2897}"/>
          </ac:spMkLst>
        </pc:spChg>
        <pc:spChg chg="mod">
          <ac:chgData name="Christian Huberts" userId="27808154-ba9e-4ffa-b097-6fa3591e9430" providerId="ADAL" clId="{B00DEC17-6F86-4DDC-9BF1-EFDEE6B786D9}" dt="2026-01-27T15:00:42.420" v="119" actId="1076"/>
          <ac:spMkLst>
            <pc:docMk/>
            <pc:sldMk cId="440959378" sldId="329"/>
            <ac:spMk id="7" creationId="{5A742F3C-2CF6-0F98-75CB-6BABE68032CB}"/>
          </ac:spMkLst>
        </pc:spChg>
        <pc:picChg chg="mod">
          <ac:chgData name="Christian Huberts" userId="27808154-ba9e-4ffa-b097-6fa3591e9430" providerId="ADAL" clId="{B00DEC17-6F86-4DDC-9BF1-EFDEE6B786D9}" dt="2026-01-27T15:05:05.930" v="132" actId="1076"/>
          <ac:picMkLst>
            <pc:docMk/>
            <pc:sldMk cId="440959378" sldId="329"/>
            <ac:picMk id="5" creationId="{DC5BDCA4-7F94-327B-A286-AE131E1BC395}"/>
          </ac:picMkLst>
        </pc:picChg>
      </pc:sldChg>
      <pc:sldChg chg="delSp modSp mod">
        <pc:chgData name="Christian Huberts" userId="27808154-ba9e-4ffa-b097-6fa3591e9430" providerId="ADAL" clId="{B00DEC17-6F86-4DDC-9BF1-EFDEE6B786D9}" dt="2026-01-27T15:03:02.347" v="123" actId="478"/>
        <pc:sldMkLst>
          <pc:docMk/>
          <pc:sldMk cId="733263617" sldId="331"/>
        </pc:sldMkLst>
        <pc:spChg chg="mod">
          <ac:chgData name="Christian Huberts" userId="27808154-ba9e-4ffa-b097-6fa3591e9430" providerId="ADAL" clId="{B00DEC17-6F86-4DDC-9BF1-EFDEE6B786D9}" dt="2026-01-27T15:00:08.256" v="115" actId="1076"/>
          <ac:spMkLst>
            <pc:docMk/>
            <pc:sldMk cId="733263617" sldId="331"/>
            <ac:spMk id="3" creationId="{835FEDE2-1FF1-59BF-5BCF-735BA80DB4CB}"/>
          </ac:spMkLst>
        </pc:spChg>
      </pc:sldChg>
      <pc:sldChg chg="delSp modSp mod">
        <pc:chgData name="Christian Huberts" userId="27808154-ba9e-4ffa-b097-6fa3591e9430" providerId="ADAL" clId="{B00DEC17-6F86-4DDC-9BF1-EFDEE6B786D9}" dt="2026-01-27T15:04:46.400" v="131" actId="1076"/>
        <pc:sldMkLst>
          <pc:docMk/>
          <pc:sldMk cId="2289417384" sldId="332"/>
        </pc:sldMkLst>
        <pc:spChg chg="mod">
          <ac:chgData name="Christian Huberts" userId="27808154-ba9e-4ffa-b097-6fa3591e9430" providerId="ADAL" clId="{B00DEC17-6F86-4DDC-9BF1-EFDEE6B786D9}" dt="2026-01-27T15:04:46.400" v="131" actId="1076"/>
          <ac:spMkLst>
            <pc:docMk/>
            <pc:sldMk cId="2289417384" sldId="332"/>
            <ac:spMk id="6" creationId="{6F30CED5-11D3-01E1-3B25-F3665C536CB3}"/>
          </ac:spMkLst>
        </pc:spChg>
        <pc:spChg chg="mod">
          <ac:chgData name="Christian Huberts" userId="27808154-ba9e-4ffa-b097-6fa3591e9430" providerId="ADAL" clId="{B00DEC17-6F86-4DDC-9BF1-EFDEE6B786D9}" dt="2026-01-27T15:00:35.097" v="117" actId="1076"/>
          <ac:spMkLst>
            <pc:docMk/>
            <pc:sldMk cId="2289417384" sldId="332"/>
            <ac:spMk id="7" creationId="{A049D057-8699-161A-1E04-C70054505ED3}"/>
          </ac:spMkLst>
        </pc:spChg>
        <pc:picChg chg="mod">
          <ac:chgData name="Christian Huberts" userId="27808154-ba9e-4ffa-b097-6fa3591e9430" providerId="ADAL" clId="{B00DEC17-6F86-4DDC-9BF1-EFDEE6B786D9}" dt="2026-01-27T15:03:47.422" v="129" actId="1076"/>
          <ac:picMkLst>
            <pc:docMk/>
            <pc:sldMk cId="2289417384" sldId="332"/>
            <ac:picMk id="9" creationId="{8B2CA732-9617-4553-3209-F9BE1D5C99AE}"/>
          </ac:picMkLst>
        </pc:picChg>
      </pc:sldChg>
      <pc:sldChg chg="modSp mod">
        <pc:chgData name="Christian Huberts" userId="27808154-ba9e-4ffa-b097-6fa3591e9430" providerId="ADAL" clId="{B00DEC17-6F86-4DDC-9BF1-EFDEE6B786D9}" dt="2026-01-27T15:07:09.425" v="162" actId="313"/>
        <pc:sldMkLst>
          <pc:docMk/>
          <pc:sldMk cId="3826588136" sldId="333"/>
        </pc:sldMkLst>
        <pc:spChg chg="mod">
          <ac:chgData name="Christian Huberts" userId="27808154-ba9e-4ffa-b097-6fa3591e9430" providerId="ADAL" clId="{B00DEC17-6F86-4DDC-9BF1-EFDEE6B786D9}" dt="2026-01-27T15:07:09.425" v="162" actId="313"/>
          <ac:spMkLst>
            <pc:docMk/>
            <pc:sldMk cId="3826588136" sldId="333"/>
            <ac:spMk id="6" creationId="{2F275A09-28B0-DCE0-37F7-5AAF820603EE}"/>
          </ac:spMkLst>
        </pc:spChg>
      </pc:sldChg>
      <pc:sldChg chg="modSp mod">
        <pc:chgData name="Christian Huberts" userId="27808154-ba9e-4ffa-b097-6fa3591e9430" providerId="ADAL" clId="{B00DEC17-6F86-4DDC-9BF1-EFDEE6B786D9}" dt="2026-01-27T15:06:21.215" v="143" actId="313"/>
        <pc:sldMkLst>
          <pc:docMk/>
          <pc:sldMk cId="2411132524" sldId="334"/>
        </pc:sldMkLst>
        <pc:spChg chg="mod">
          <ac:chgData name="Christian Huberts" userId="27808154-ba9e-4ffa-b097-6fa3591e9430" providerId="ADAL" clId="{B00DEC17-6F86-4DDC-9BF1-EFDEE6B786D9}" dt="2026-01-27T15:06:12.961" v="138" actId="313"/>
          <ac:spMkLst>
            <pc:docMk/>
            <pc:sldMk cId="2411132524" sldId="334"/>
            <ac:spMk id="5" creationId="{8EE27A6C-4163-2579-3E6C-9D438EF47A28}"/>
          </ac:spMkLst>
        </pc:spChg>
        <pc:spChg chg="mod">
          <ac:chgData name="Christian Huberts" userId="27808154-ba9e-4ffa-b097-6fa3591e9430" providerId="ADAL" clId="{B00DEC17-6F86-4DDC-9BF1-EFDEE6B786D9}" dt="2026-01-27T15:06:21.215" v="143" actId="313"/>
          <ac:spMkLst>
            <pc:docMk/>
            <pc:sldMk cId="2411132524" sldId="334"/>
            <ac:spMk id="6" creationId="{AECFE73A-79AE-DCA6-5BDA-7B6FAC263D6A}"/>
          </ac:spMkLst>
        </pc:spChg>
      </pc:sldChg>
      <pc:sldChg chg="modSp mod">
        <pc:chgData name="Christian Huberts" userId="27808154-ba9e-4ffa-b097-6fa3591e9430" providerId="ADAL" clId="{B00DEC17-6F86-4DDC-9BF1-EFDEE6B786D9}" dt="2026-01-27T15:06:57.849" v="158" actId="20577"/>
        <pc:sldMkLst>
          <pc:docMk/>
          <pc:sldMk cId="4090746670" sldId="335"/>
        </pc:sldMkLst>
        <pc:spChg chg="mod">
          <ac:chgData name="Christian Huberts" userId="27808154-ba9e-4ffa-b097-6fa3591e9430" providerId="ADAL" clId="{B00DEC17-6F86-4DDC-9BF1-EFDEE6B786D9}" dt="2026-01-27T15:06:57.849" v="158" actId="20577"/>
          <ac:spMkLst>
            <pc:docMk/>
            <pc:sldMk cId="4090746670" sldId="335"/>
            <ac:spMk id="5" creationId="{FACC95B0-D977-88A4-AF70-D06002831B35}"/>
          </ac:spMkLst>
        </pc:spChg>
        <pc:spChg chg="mod">
          <ac:chgData name="Christian Huberts" userId="27808154-ba9e-4ffa-b097-6fa3591e9430" providerId="ADAL" clId="{B00DEC17-6F86-4DDC-9BF1-EFDEE6B786D9}" dt="2026-01-27T15:06:39.684" v="145" actId="1076"/>
          <ac:spMkLst>
            <pc:docMk/>
            <pc:sldMk cId="4090746670" sldId="335"/>
            <ac:spMk id="9" creationId="{829CECA8-0B5C-7C30-C350-341D4B237D72}"/>
          </ac:spMkLst>
        </pc:spChg>
      </pc:sldChg>
      <pc:sldChg chg="modSp mod">
        <pc:chgData name="Christian Huberts" userId="27808154-ba9e-4ffa-b097-6fa3591e9430" providerId="ADAL" clId="{B00DEC17-6F86-4DDC-9BF1-EFDEE6B786D9}" dt="2026-01-27T15:07:25.937" v="164" actId="20577"/>
        <pc:sldMkLst>
          <pc:docMk/>
          <pc:sldMk cId="919669339" sldId="336"/>
        </pc:sldMkLst>
        <pc:spChg chg="mod">
          <ac:chgData name="Christian Huberts" userId="27808154-ba9e-4ffa-b097-6fa3591e9430" providerId="ADAL" clId="{B00DEC17-6F86-4DDC-9BF1-EFDEE6B786D9}" dt="2026-01-27T15:07:25.937" v="164" actId="20577"/>
          <ac:spMkLst>
            <pc:docMk/>
            <pc:sldMk cId="919669339" sldId="336"/>
            <ac:spMk id="5" creationId="{83A2540A-757E-E435-D93D-DE2612CCECB5}"/>
          </ac:spMkLst>
        </pc:spChg>
      </pc:sldChg>
      <pc:sldChg chg="addSp delSp modSp mod">
        <pc:chgData name="Christian Huberts" userId="27808154-ba9e-4ffa-b097-6fa3591e9430" providerId="ADAL" clId="{B00DEC17-6F86-4DDC-9BF1-EFDEE6B786D9}" dt="2026-01-27T15:08:17.895" v="167"/>
        <pc:sldMkLst>
          <pc:docMk/>
          <pc:sldMk cId="1939019172" sldId="338"/>
        </pc:sldMkLst>
        <pc:spChg chg="add mod">
          <ac:chgData name="Christian Huberts" userId="27808154-ba9e-4ffa-b097-6fa3591e9430" providerId="ADAL" clId="{B00DEC17-6F86-4DDC-9BF1-EFDEE6B786D9}" dt="2026-01-27T15:08:17.895" v="167"/>
          <ac:spMkLst>
            <pc:docMk/>
            <pc:sldMk cId="1939019172" sldId="338"/>
            <ac:spMk id="10" creationId="{2FF38705-842C-64F3-C93C-60F272190F5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15406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57DD92-213F-D724-F57C-0355A8CA5D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63BE4B5B-F5D1-9009-D190-53B8A866A86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0C425B60-6476-DCA4-18E9-9E2D253377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691F392-BEE9-A74D-0944-BB4DC11B483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0039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5656A3-282E-4269-5A3B-E5149FBCB7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7B0A65B-F77E-7F18-F7A0-ECF45866D1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BB7FD3DE-ADF0-ED36-7D28-D79CE7F91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331E30C-2897-B72E-C313-C0B5D2B4C87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154370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CF3C97-D148-7417-738A-C7365FE8E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09609DE7-C045-3A9F-C95C-45B238F8E2D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25315ABD-1C89-25B2-53A1-AE8477094D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E54838-EF6C-F77F-C10F-4FBAEA8B325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259041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Wirtschaft-Politik/Gesellschaftskunde, Klasse 8</a:t>
            </a:r>
          </a:p>
          <a:p>
            <a:r>
              <a:rPr lang="de-DE" b="1" dirty="0"/>
              <a:t>Doppelstunde 1+2: „</a:t>
            </a:r>
            <a:r>
              <a:rPr lang="de-DE" b="1" dirty="0" err="1"/>
              <a:t>Join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Comfortzone</a:t>
            </a:r>
            <a:r>
              <a:rPr lang="de-DE" b="1" dirty="0"/>
              <a:t>“ spielen und reflektieren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Wirtschaft-Politik/Gesellschaftskunde, Klasse 8</a:t>
            </a:r>
          </a:p>
          <a:p>
            <a:r>
              <a:rPr lang="de-DE" b="1" dirty="0"/>
              <a:t>Doppelstunde 3+4: Grundrechte mit „</a:t>
            </a:r>
            <a:r>
              <a:rPr lang="de-DE" b="1" dirty="0" err="1"/>
              <a:t>Join</a:t>
            </a:r>
            <a:r>
              <a:rPr lang="de-DE" b="1" dirty="0"/>
              <a:t> </a:t>
            </a:r>
            <a:r>
              <a:rPr lang="de-DE" b="1" dirty="0" err="1"/>
              <a:t>the</a:t>
            </a:r>
            <a:r>
              <a:rPr lang="de-DE" b="1" dirty="0"/>
              <a:t> </a:t>
            </a:r>
            <a:r>
              <a:rPr lang="de-DE" b="1" dirty="0" err="1"/>
              <a:t>Comfortzone</a:t>
            </a:r>
            <a:r>
              <a:rPr lang="de-DE" b="1" dirty="0"/>
              <a:t>“ reflektieren</a:t>
            </a:r>
          </a:p>
        </p:txBody>
      </p:sp>
    </p:spTree>
    <p:extLst>
      <p:ext uri="{BB962C8B-B14F-4D97-AF65-F5344CB8AC3E}">
        <p14:creationId xmlns:p14="http://schemas.microsoft.com/office/powerpoint/2010/main" val="3287562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E3DF42F-9A85-C643-7C6F-34D7FCC02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CBA4682-975E-D895-2A91-F3B593EDC6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11</a:t>
            </a:fld>
            <a:endParaRPr lang="de-DE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B0B82393-6A83-3B11-8024-C2A54CD31916}"/>
              </a:ext>
            </a:extLst>
          </p:cNvPr>
          <p:cNvSpPr txBox="1"/>
          <p:nvPr/>
        </p:nvSpPr>
        <p:spPr>
          <a:xfrm>
            <a:off x="3754654" y="2555205"/>
            <a:ext cx="4682692" cy="12470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de-DE" sz="1600" dirty="0"/>
              <a:t>[</a:t>
            </a:r>
            <a:r>
              <a:rPr lang="de-DE" sz="1600" b="1" dirty="0"/>
              <a:t>Hinweis für Lehrkräfte: </a:t>
            </a:r>
            <a:br>
              <a:rPr lang="de-DE" sz="1600" dirty="0"/>
            </a:br>
            <a:r>
              <a:rPr lang="de-DE" sz="1600" dirty="0"/>
              <a:t>An dieser Stelle die beschriebene Reflexionsfolie </a:t>
            </a:r>
            <a:br>
              <a:rPr lang="de-DE" sz="1600" dirty="0"/>
            </a:br>
            <a:r>
              <a:rPr lang="de-DE" sz="1600" dirty="0"/>
              <a:t>aus der vergangenen Doppelstunde einfügen.]</a:t>
            </a:r>
          </a:p>
          <a:p>
            <a:pPr algn="ctr">
              <a:lnSpc>
                <a:spcPct val="120000"/>
              </a:lnSpc>
            </a:pPr>
            <a:endParaRPr lang="de-DE" sz="1600" dirty="0"/>
          </a:p>
        </p:txBody>
      </p:sp>
    </p:spTree>
    <p:extLst>
      <p:ext uri="{BB962C8B-B14F-4D97-AF65-F5344CB8AC3E}">
        <p14:creationId xmlns:p14="http://schemas.microsoft.com/office/powerpoint/2010/main" val="38311749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EE27A6C-4163-2579-3E6C-9D438EF47A2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„[griech.: Selbstherrschaft] Autokratie bezeichnet Regierungsformen, bei denen alle Staatsgewalt unkontrolliert in den Händen eines Herrschers </a:t>
            </a:r>
            <a:br>
              <a:rPr lang="de-DE" dirty="0"/>
            </a:br>
            <a:r>
              <a:rPr lang="de-DE" dirty="0"/>
              <a:t>(oder: Autokraten) liegt und von diesem selbstherrlich ausgeübt wird.“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AECFE73A-79AE-DCA6-5BDA-7B6FAC263D6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dirty="0"/>
              <a:t>„Diktatur bezeichnet eine Herrschaftsform, bei der </a:t>
            </a:r>
            <a:br>
              <a:rPr lang="de-DE" dirty="0"/>
            </a:br>
            <a:r>
              <a:rPr lang="de-DE" dirty="0"/>
              <a:t>die demokratischen Rechte abgeschafft sind und die Macht über Volk und Staat von einer Einzelperson oder einer Gruppe uneingeschränkt ausgeübt wird. (…) </a:t>
            </a:r>
            <a:br>
              <a:rPr lang="de-DE" dirty="0"/>
            </a:br>
            <a:r>
              <a:rPr lang="de-DE" dirty="0"/>
              <a:t>Sie dienen (…) in der Regel nur der (unkontrollierten) Durchsetzung der Interessen und Überzeugungen weniger (…)“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BD54BF2-59D3-23D2-FD54-09A4EE60B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695D5C2-E618-2066-1FA8-63362015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12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572CFD0A-E373-F8B6-B4CB-9EC843CB696F}"/>
              </a:ext>
            </a:extLst>
          </p:cNvPr>
          <p:cNvSpPr>
            <a:spLocks noGrp="1"/>
          </p:cNvSpPr>
          <p:nvPr>
            <p:ph type="body" idx="13"/>
          </p:nvPr>
        </p:nvSpPr>
        <p:spPr/>
        <p:txBody>
          <a:bodyPr/>
          <a:lstStyle/>
          <a:p>
            <a:r>
              <a:rPr lang="de-DE" dirty="0"/>
              <a:t>Definition: Autokratie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C17C566F-28AF-F03D-5F6E-D2FE35B6B4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de-DE" dirty="0"/>
              <a:t>Definition: Diktatur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8C029CF-9894-E323-55B4-05468965D5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8" y="482849"/>
            <a:ext cx="11505821" cy="900492"/>
          </a:xfrm>
        </p:spPr>
        <p:txBody>
          <a:bodyPr/>
          <a:lstStyle/>
          <a:p>
            <a:r>
              <a:rPr lang="de-DE" spc="-50" dirty="0"/>
              <a:t>Strukturen, die den Herrschenden dienen – nicht dem Volk.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22164974-C075-CB53-5F9E-28FEFD8A49F0}"/>
              </a:ext>
            </a:extLst>
          </p:cNvPr>
          <p:cNvSpPr txBox="1"/>
          <p:nvPr/>
        </p:nvSpPr>
        <p:spPr>
          <a:xfrm>
            <a:off x="515936" y="5614114"/>
            <a:ext cx="6929893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 Schubert, Klaus/Martina Klein: Das Politiklexikon. 7., aktual. u. </a:t>
            </a:r>
            <a:r>
              <a:rPr lang="de-DE" sz="700" b="1" dirty="0" err="1">
                <a:solidFill>
                  <a:schemeClr val="bg1"/>
                </a:solidFill>
              </a:rPr>
              <a:t>erw</a:t>
            </a:r>
            <a:r>
              <a:rPr lang="de-DE" sz="700" b="1" dirty="0">
                <a:solidFill>
                  <a:schemeClr val="bg1"/>
                </a:solidFill>
              </a:rPr>
              <a:t>. Aufl. Bonn: Dietz 2020. Lizenzausgabe Bonn: Bundeszentrale für politische Bildung.</a:t>
            </a:r>
          </a:p>
        </p:txBody>
      </p:sp>
    </p:spTree>
    <p:extLst>
      <p:ext uri="{BB962C8B-B14F-4D97-AF65-F5344CB8AC3E}">
        <p14:creationId xmlns:p14="http://schemas.microsoft.com/office/powerpoint/2010/main" val="24111325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536578-A32D-D833-ED37-DBBB577C65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E43FF19-E27E-278C-B791-53970D78E02F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ACC95B0-D977-88A4-AF70-D06002831B35}"/>
              </a:ext>
            </a:extLst>
          </p:cNvPr>
          <p:cNvSpPr txBox="1"/>
          <p:nvPr/>
        </p:nvSpPr>
        <p:spPr>
          <a:xfrm>
            <a:off x="238879" y="5529270"/>
            <a:ext cx="11714242" cy="1058731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Bereitet einen kurzen Pitch vor, den ihr der Klasse vorstellt.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Wie müsste man den Staat in „</a:t>
            </a:r>
            <a:r>
              <a:rPr lang="de-DE" sz="1600" dirty="0" err="1"/>
              <a:t>Join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Comfortzone</a:t>
            </a:r>
            <a:r>
              <a:rPr lang="de-DE" sz="1600" dirty="0"/>
              <a:t>“ verändern, damit er den Bürgerinnen und Bürgern dient?</a:t>
            </a:r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829CECA8-0B5C-7C30-C350-341D4B237D72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51E6261B-7A7F-A86B-217A-5EA8E91CC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675620"/>
            <a:ext cx="439067" cy="40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7466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4BD54BF2-59D3-23D2-FD54-09A4EE60BC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dirty="0"/>
              <a:t>04 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695D5C2-E618-2066-1FA8-6336201545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14</a:t>
            </a:fld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C8C029CF-9894-E323-55B4-05468965D5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Ausgerichtet auf das Volk.</a:t>
            </a:r>
          </a:p>
        </p:txBody>
      </p:sp>
      <p:sp>
        <p:nvSpPr>
          <p:cNvPr id="6" name="Inhaltsplatzhalter 4">
            <a:extLst>
              <a:ext uri="{FF2B5EF4-FFF2-40B4-BE49-F238E27FC236}">
                <a16:creationId xmlns:a16="http://schemas.microsoft.com/office/drawing/2014/main" id="{2F275A09-28B0-DCE0-37F7-5AAF820603EE}"/>
              </a:ext>
            </a:extLst>
          </p:cNvPr>
          <p:cNvSpPr txBox="1">
            <a:spLocks/>
          </p:cNvSpPr>
          <p:nvPr/>
        </p:nvSpPr>
        <p:spPr>
          <a:xfrm>
            <a:off x="515938" y="2220673"/>
            <a:ext cx="6684961" cy="365625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144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b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88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32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76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20000" indent="-14400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Char char="•"/>
              <a:tabLst>
                <a:tab pos="108000" algn="l"/>
                <a:tab pos="216000" algn="l"/>
              </a:tabLst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de-DE" dirty="0"/>
              <a:t>„(…) In dieser Staatsform übt das Volk die Herrschaftsgewalt aus. Demokratien zeichnen sich unter anderem durch Achtung der Menschenrechte, Gewaltenteilung, Verantwortlichkeit der Regierung, Unabhängigkeit der Gerichte, Gesetzmäßigkeit der Verwaltung, </a:t>
            </a:r>
            <a:br>
              <a:rPr lang="de-DE" dirty="0"/>
            </a:br>
            <a:r>
              <a:rPr lang="de-DE" dirty="0"/>
              <a:t>ein Mehrparteiensystem sowie freie, gleiche und </a:t>
            </a:r>
            <a:br>
              <a:rPr lang="de-DE" dirty="0"/>
            </a:br>
            <a:r>
              <a:rPr lang="de-DE" dirty="0"/>
              <a:t>geheime Wahlen aus. (…)“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de-DE" dirty="0"/>
          </a:p>
        </p:txBody>
      </p:sp>
      <p:sp>
        <p:nvSpPr>
          <p:cNvPr id="8" name="Textplatzhalter 6">
            <a:extLst>
              <a:ext uri="{FF2B5EF4-FFF2-40B4-BE49-F238E27FC236}">
                <a16:creationId xmlns:a16="http://schemas.microsoft.com/office/drawing/2014/main" id="{34AFB405-0799-E3AA-5FE4-9D9C1FF34C11}"/>
              </a:ext>
            </a:extLst>
          </p:cNvPr>
          <p:cNvSpPr txBox="1">
            <a:spLocks/>
          </p:cNvSpPr>
          <p:nvPr/>
        </p:nvSpPr>
        <p:spPr>
          <a:xfrm>
            <a:off x="515938" y="1670848"/>
            <a:ext cx="11136065" cy="38804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marL="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/>
              <a:defRPr sz="20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1080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2"/>
              </a:buClr>
              <a:buFont typeface="Arial" panose="020B0604020202020204" pitchFamily="34" charset="0"/>
              <a:buNone/>
              <a:tabLst>
                <a:tab pos="108000" algn="l"/>
                <a:tab pos="216000" algn="l"/>
              </a:tabLst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Definition: Demokratie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6374E030-57F8-1768-F96F-4CC0BB37AF4F}"/>
              </a:ext>
            </a:extLst>
          </p:cNvPr>
          <p:cNvSpPr txBox="1"/>
          <p:nvPr/>
        </p:nvSpPr>
        <p:spPr>
          <a:xfrm>
            <a:off x="524927" y="5614114"/>
            <a:ext cx="3589533" cy="26281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https://</a:t>
            </a:r>
            <a:r>
              <a:rPr lang="de-DE" sz="700" b="1" dirty="0" err="1">
                <a:solidFill>
                  <a:schemeClr val="bg1"/>
                </a:solidFill>
              </a:rPr>
              <a:t>www.bundestag.de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services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glossar</a:t>
            </a:r>
            <a:r>
              <a:rPr lang="de-DE" sz="700" b="1" dirty="0">
                <a:solidFill>
                  <a:schemeClr val="bg1"/>
                </a:solidFill>
              </a:rPr>
              <a:t>/</a:t>
            </a:r>
            <a:r>
              <a:rPr lang="de-DE" sz="700" b="1" dirty="0" err="1">
                <a:solidFill>
                  <a:schemeClr val="bg1"/>
                </a:solidFill>
              </a:rPr>
              <a:t>glossar</a:t>
            </a:r>
            <a:r>
              <a:rPr lang="de-DE" sz="700" b="1" dirty="0">
                <a:solidFill>
                  <a:schemeClr val="bg1"/>
                </a:solidFill>
              </a:rPr>
              <a:t>/D/demokratie-245374</a:t>
            </a:r>
          </a:p>
        </p:txBody>
      </p:sp>
    </p:spTree>
    <p:extLst>
      <p:ext uri="{BB962C8B-B14F-4D97-AF65-F5344CB8AC3E}">
        <p14:creationId xmlns:p14="http://schemas.microsoft.com/office/powerpoint/2010/main" val="38265881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2B6C7E-48FE-E320-1698-387E96C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FB269992-B733-0C05-8650-E8CA01F589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Grundrechte in „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“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83A2540A-757E-E435-D93D-DE2612CCECB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>
                <a:solidFill>
                  <a:schemeClr val="accent3"/>
                </a:solidFill>
              </a:rPr>
              <a:t>      Arbeitsauftrag: </a:t>
            </a:r>
            <a:r>
              <a:rPr lang="de-DE" dirty="0"/>
              <a:t>Vergleicht eure Klassenergebnisse mit dem Grundgesetz.</a:t>
            </a:r>
            <a:br>
              <a:rPr lang="de-DE" dirty="0"/>
            </a:br>
            <a:r>
              <a:rPr lang="de-DE" dirty="0"/>
              <a:t>Welche eurer Vorschläge sind dabei – welche nicht?</a:t>
            </a:r>
            <a:br>
              <a:rPr lang="de-DE" dirty="0"/>
            </a:br>
            <a:r>
              <a:rPr lang="de-DE" dirty="0"/>
              <a:t>Sammelt eure Ergebnisse auf dem </a:t>
            </a:r>
            <a:r>
              <a:rPr lang="de-DE" b="1" dirty="0"/>
              <a:t>Arbeitsblatt</a:t>
            </a:r>
            <a:r>
              <a:rPr lang="de-DE" dirty="0"/>
              <a:t>.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7574404-3648-604F-7881-3CCC77ED90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5AB2BEF-614F-416E-94B9-3CF94CFC5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15</a:t>
            </a:fld>
            <a:endParaRPr lang="de-DE"/>
          </a:p>
        </p:txBody>
      </p:sp>
      <p:pic>
        <p:nvPicPr>
          <p:cNvPr id="11" name="Grafik 10">
            <a:extLst>
              <a:ext uri="{FF2B5EF4-FFF2-40B4-BE49-F238E27FC236}">
                <a16:creationId xmlns:a16="http://schemas.microsoft.com/office/drawing/2014/main" id="{2085CF0B-0AAD-EADF-C9F4-C84DEA848D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938" y="1609392"/>
            <a:ext cx="312301" cy="40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669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FFE233-5AFA-0BAC-08E2-AE5CE7893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25468C8F-80A8-05E0-3227-5375C2DD6F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Grundrechte in „</a:t>
            </a:r>
            <a:r>
              <a:rPr lang="de-DE" dirty="0" err="1"/>
              <a:t>Join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</a:t>
            </a:r>
            <a:r>
              <a:rPr lang="de-DE" dirty="0" err="1"/>
              <a:t>Comfortzone</a:t>
            </a:r>
            <a:r>
              <a:rPr lang="de-DE" dirty="0"/>
              <a:t>“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230A1220-3FA8-A79A-1DF3-F093164646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610610BE-48D8-4752-0E3F-A194E0D68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16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0DCD8F13-FDE9-F3BA-4D2C-726A33EDE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2609" y="1423083"/>
            <a:ext cx="6716437" cy="4453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7705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E753B64-5D90-AF65-79CE-A3EF70B11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54095" r="13115" b="22720"/>
          <a:stretch>
            <a:fillRect/>
          </a:stretch>
        </p:blipFill>
        <p:spPr bwMode="auto">
          <a:xfrm>
            <a:off x="12031" y="5203143"/>
            <a:ext cx="12192000" cy="169817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3AB3DC-AAC3-3A50-3969-A64E5E6E2897}"/>
              </a:ext>
            </a:extLst>
          </p:cNvPr>
          <p:cNvSpPr txBox="1"/>
          <p:nvPr/>
        </p:nvSpPr>
        <p:spPr>
          <a:xfrm>
            <a:off x="515939" y="5326938"/>
            <a:ext cx="11160124" cy="98178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Wie hätte sich das Leben von Kira und Khan verändert, </a:t>
            </a:r>
            <a:br>
              <a:rPr lang="de-DE" sz="1600" b="1" dirty="0">
                <a:solidFill>
                  <a:schemeClr val="tx2"/>
                </a:solidFill>
              </a:rPr>
            </a:br>
            <a:r>
              <a:rPr lang="de-DE" sz="1600" b="1" dirty="0">
                <a:solidFill>
                  <a:schemeClr val="tx2"/>
                </a:solidFill>
              </a:rPr>
              <a:t>wenn sie in einer Gesellschaft mit euren Regeln gelebt hätten?</a:t>
            </a:r>
          </a:p>
        </p:txBody>
      </p:sp>
      <p:pic>
        <p:nvPicPr>
          <p:cNvPr id="7" name="Inhaltsplatzhalter 5" descr="Ein Bild, das Entwurf, Zeichnung, Menschliches Gesicht, Kunst enthält.&#10;&#10;KI-generierte Inhalte können fehlerhaft sein.">
            <a:extLst>
              <a:ext uri="{FF2B5EF4-FFF2-40B4-BE49-F238E27FC236}">
                <a16:creationId xmlns:a16="http://schemas.microsoft.com/office/drawing/2014/main" id="{027B9CAE-1463-FDF9-C6C0-3F29A7DFB4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143" y="3968684"/>
            <a:ext cx="1923115" cy="2050021"/>
          </a:xfrm>
          <a:prstGeom prst="rect">
            <a:avLst/>
          </a:prstGeom>
          <a:effectLst/>
        </p:spPr>
      </p:pic>
      <p:pic>
        <p:nvPicPr>
          <p:cNvPr id="9" name="Grafik 8" descr="Ein Bild, das Text, Menschliches Gesicht, Entwurf, Darstellung enthält.&#10;&#10;KI-generierte Inhalte können fehlerhaft sein.">
            <a:extLst>
              <a:ext uri="{FF2B5EF4-FFF2-40B4-BE49-F238E27FC236}">
                <a16:creationId xmlns:a16="http://schemas.microsoft.com/office/drawing/2014/main" id="{FC94DD0E-E6E8-3243-87C6-0C34A2A00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8" t="12568" r="3799" b="4538"/>
          <a:stretch>
            <a:fillRect/>
          </a:stretch>
        </p:blipFill>
        <p:spPr>
          <a:xfrm>
            <a:off x="9282523" y="3973164"/>
            <a:ext cx="2119480" cy="2050021"/>
          </a:xfrm>
          <a:prstGeom prst="rect">
            <a:avLst/>
          </a:prstGeom>
          <a:effectLst/>
        </p:spPr>
      </p:pic>
      <p:sp>
        <p:nvSpPr>
          <p:cNvPr id="10" name="Textfeld 9">
            <a:extLst>
              <a:ext uri="{FF2B5EF4-FFF2-40B4-BE49-F238E27FC236}">
                <a16:creationId xmlns:a16="http://schemas.microsoft.com/office/drawing/2014/main" id="{2FF38705-842C-64F3-C93C-60F272190F51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390191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7EEAC4A-F447-DF3B-6004-7C4B771CC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C8EEC9CC-784C-5D4B-D485-C767445E7C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4D3D3CE3-5EFB-3D3F-8251-84C55E7FD067}"/>
              </a:ext>
            </a:extLst>
          </p:cNvPr>
          <p:cNvSpPr txBox="1"/>
          <p:nvPr/>
        </p:nvSpPr>
        <p:spPr>
          <a:xfrm>
            <a:off x="4526280" y="5310331"/>
            <a:ext cx="7665720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Quellen der Screenshots: Kim Sartorius – </a:t>
            </a:r>
            <a:r>
              <a:rPr lang="de-DE" sz="700" b="1" dirty="0" err="1">
                <a:solidFill>
                  <a:schemeClr val="bg1"/>
                </a:solidFill>
              </a:rPr>
              <a:t>Social</a:t>
            </a:r>
            <a:r>
              <a:rPr lang="de-DE" sz="700" b="1" dirty="0">
                <a:solidFill>
                  <a:schemeClr val="bg1"/>
                </a:solidFill>
              </a:rPr>
              <a:t> Scoring in China (https://www.heise.de/hintergrund/Social-Scoring-in-China-4713878.html) / ARD – </a:t>
            </a:r>
            <a:r>
              <a:rPr lang="de-DE" sz="700" b="1" dirty="0" err="1">
                <a:solidFill>
                  <a:schemeClr val="bg1"/>
                </a:solidFill>
              </a:rPr>
              <a:t>Welt.Macht.China</a:t>
            </a:r>
            <a:r>
              <a:rPr lang="de-DE" sz="700" b="1" dirty="0">
                <a:solidFill>
                  <a:schemeClr val="bg1"/>
                </a:solidFill>
              </a:rPr>
              <a:t>. Chinas Punktesysteme: Gute Bürger, schlechte Bürger? (https://www.inforadio.de/rubriken/welt-macht-china/2024/welt-macht-china-chinas-social-credit-system-totale-kontrolle-37.html)</a:t>
            </a:r>
          </a:p>
        </p:txBody>
      </p:sp>
      <p:pic>
        <p:nvPicPr>
          <p:cNvPr id="12" name="Grafik 11" descr="Ein Bild, das Text, Menschliches Gesicht, Lächeln, Kleidung enthält.&#10;&#10;KI-generierte Inhalte können fehlerhaft sein.">
            <a:extLst>
              <a:ext uri="{FF2B5EF4-FFF2-40B4-BE49-F238E27FC236}">
                <a16:creationId xmlns:a16="http://schemas.microsoft.com/office/drawing/2014/main" id="{FB4CEEF9-1138-D2F3-AAE5-B68AA2748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45504">
            <a:off x="830553" y="762689"/>
            <a:ext cx="4387405" cy="4272658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Inhaltsplatzhalter 4" descr="Ein Bild, das Text, Screenshot, Grafikdesign, Schrift enthält.&#10;&#10;KI-generierte Inhalte können fehlerhaft sein.">
            <a:extLst>
              <a:ext uri="{FF2B5EF4-FFF2-40B4-BE49-F238E27FC236}">
                <a16:creationId xmlns:a16="http://schemas.microsoft.com/office/drawing/2014/main" id="{17A332D5-BDA2-6DA7-A8A0-FBC9C12EAE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56951">
            <a:off x="6310536" y="683659"/>
            <a:ext cx="5243704" cy="4403837"/>
          </a:xfrm>
          <a:prstGeom prst="rect">
            <a:avLst/>
          </a:prstGeom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376570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603EC57A-8423-A68F-2820-B725C8CC4F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Social</a:t>
            </a:r>
            <a:r>
              <a:rPr lang="de-DE" dirty="0"/>
              <a:t> Scoring in China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ACCE3324-E9B4-B9C7-4B22-B9104F56B0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1728000"/>
            <a:ext cx="6756347" cy="4140000"/>
          </a:xfrm>
        </p:spPr>
        <p:txBody>
          <a:bodyPr/>
          <a:lstStyle/>
          <a:p>
            <a:pPr marL="0" indent="0">
              <a:buNone/>
            </a:pPr>
            <a:r>
              <a:rPr lang="de-DE" dirty="0"/>
              <a:t>„Mit dem </a:t>
            </a:r>
            <a:r>
              <a:rPr lang="de-DE" dirty="0" err="1"/>
              <a:t>Social</a:t>
            </a:r>
            <a:r>
              <a:rPr lang="de-DE" dirty="0"/>
              <a:t>-</a:t>
            </a:r>
            <a:r>
              <a:rPr lang="de-DE" dirty="0" err="1"/>
              <a:t>Credit</a:t>
            </a:r>
            <a:r>
              <a:rPr lang="de-DE" dirty="0"/>
              <a:t>-System (SCS) will China seine Einwohner motivieren, zu besseren Menschen zu werden. Das, was als ‚besser‘ gilt, beruht dabei auf einem von der Zentralregierung definierten Wertekanon. </a:t>
            </a:r>
            <a:br>
              <a:rPr lang="de-DE" dirty="0"/>
            </a:br>
            <a:r>
              <a:rPr lang="de-DE" dirty="0"/>
              <a:t>Wer sich systemkonform verhält, kann Punkte sammeln, die den eigenen Score im SCS erhöhen. Bei Nichteinhaltung verliert man Punkte und </a:t>
            </a:r>
            <a:br>
              <a:rPr lang="de-DE" dirty="0"/>
            </a:br>
            <a:r>
              <a:rPr lang="de-DE" dirty="0"/>
              <a:t>muss mit Konsequenzen rechnen.“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6738E81-D2E9-BE46-551E-79EF9E735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8C08B54-8F68-D699-DFFE-13F70BE48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27858FA6-3FE0-7EB9-E02C-F5C4794896CB}"/>
              </a:ext>
            </a:extLst>
          </p:cNvPr>
          <p:cNvSpPr txBox="1"/>
          <p:nvPr/>
        </p:nvSpPr>
        <p:spPr>
          <a:xfrm>
            <a:off x="534630" y="5475923"/>
            <a:ext cx="3542848" cy="392077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Kim Sartorius – </a:t>
            </a:r>
            <a:r>
              <a:rPr lang="de-DE" sz="700" b="1" dirty="0" err="1">
                <a:solidFill>
                  <a:schemeClr val="bg1"/>
                </a:solidFill>
              </a:rPr>
              <a:t>Social</a:t>
            </a:r>
            <a:r>
              <a:rPr lang="de-DE" sz="700" b="1" dirty="0">
                <a:solidFill>
                  <a:schemeClr val="bg1"/>
                </a:solidFill>
              </a:rPr>
              <a:t> Scoring in China (https://www.heise.de/hintergrund/Social-Scoring-in-China-4713878.html) </a:t>
            </a:r>
          </a:p>
        </p:txBody>
      </p:sp>
    </p:spTree>
    <p:extLst>
      <p:ext uri="{BB962C8B-B14F-4D97-AF65-F5344CB8AC3E}">
        <p14:creationId xmlns:p14="http://schemas.microsoft.com/office/powerpoint/2010/main" val="6348112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711E3EF-BF34-31C6-0226-C0D1F1C4FDA9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749000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B868CD-834A-F44F-F5FC-B85A9F8A7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>
            <a:extLst>
              <a:ext uri="{FF2B5EF4-FFF2-40B4-BE49-F238E27FC236}">
                <a16:creationId xmlns:a16="http://schemas.microsoft.com/office/drawing/2014/main" id="{6F867C91-DA5C-291C-90C5-369AEF08AF46}"/>
              </a:ext>
            </a:extLst>
          </p:cNvPr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A5B66ED7-DCAC-56C9-29AE-1F7DDB87C890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„</a:t>
            </a:r>
            <a:r>
              <a:rPr lang="de-DE" sz="1600" dirty="0" err="1"/>
              <a:t>Join</a:t>
            </a:r>
            <a:r>
              <a:rPr lang="de-DE" sz="1600" dirty="0"/>
              <a:t> </a:t>
            </a:r>
            <a:r>
              <a:rPr lang="de-DE" sz="1600" dirty="0" err="1"/>
              <a:t>the</a:t>
            </a:r>
            <a:r>
              <a:rPr lang="de-DE" sz="1600" dirty="0"/>
              <a:t> </a:t>
            </a:r>
            <a:r>
              <a:rPr lang="de-DE" sz="1600" dirty="0" err="1"/>
              <a:t>Comfortzone</a:t>
            </a:r>
            <a:r>
              <a:rPr lang="de-DE" sz="1600" dirty="0"/>
              <a:t>“ zu zweit. Folgt in euren Entscheidungen den Vorgaben auf eurer </a:t>
            </a:r>
            <a:r>
              <a:rPr lang="de-DE" sz="1600" b="1" dirty="0"/>
              <a:t>Rollenkarte</a:t>
            </a:r>
            <a:r>
              <a:rPr lang="de-DE" sz="1600" dirty="0"/>
              <a:t>. </a:t>
            </a:r>
            <a:br>
              <a:rPr lang="de-DE" sz="1600" dirty="0"/>
            </a:br>
            <a:r>
              <a:rPr lang="de-DE" sz="1600" dirty="0"/>
              <a:t>Notiert auf dem </a:t>
            </a:r>
            <a:r>
              <a:rPr lang="de-DE" sz="1600" b="1" dirty="0"/>
              <a:t>Spieleprotokoll</a:t>
            </a:r>
            <a:r>
              <a:rPr lang="de-DE" sz="1600" dirty="0"/>
              <a:t>, wie ihr euch entschieden habt.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6B9A01A6-5E2F-77D8-EA40-AEC3626F84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A0199B09-2972-AEC0-F69A-93354DE0755A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8945834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0D183EC-DBC9-4C98-3343-54528B088A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E02A474E-E282-64C6-09F1-083874993268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CA7A42F2-3F20-9601-6DB3-973780A8F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D740384E-1219-9B33-D603-515AE7F94179}"/>
              </a:ext>
            </a:extLst>
          </p:cNvPr>
          <p:cNvSpPr txBox="1"/>
          <p:nvPr/>
        </p:nvSpPr>
        <p:spPr>
          <a:xfrm>
            <a:off x="238879" y="4051942"/>
            <a:ext cx="11714242" cy="2536059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Vergleicht eure Spieldurchläufe in Gruppen mithilfe der </a:t>
            </a:r>
            <a:r>
              <a:rPr lang="de-DE" sz="1600" b="1" dirty="0"/>
              <a:t>Reflexionsfragen</a:t>
            </a:r>
            <a:r>
              <a:rPr lang="de-DE" sz="1600" dirty="0"/>
              <a:t>:</a:t>
            </a:r>
          </a:p>
          <a:p>
            <a:pPr>
              <a:lnSpc>
                <a:spcPct val="120000"/>
              </a:lnSpc>
            </a:pPr>
            <a:endParaRPr lang="de-DE" sz="1600" dirty="0"/>
          </a:p>
          <a:p>
            <a:pPr>
              <a:lnSpc>
                <a:spcPct val="120000"/>
              </a:lnSpc>
            </a:pPr>
            <a:r>
              <a:rPr lang="de-DE" sz="1600" dirty="0"/>
              <a:t>1. Wer ist noch am Leben?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2. Vergleicht eure Enden. Wie sehen sie aus?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3. Welche Entscheidungen haben zu diesem Ende geführt?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4. Seid ihr mit dem Spieldurchlauf zufrieden? Warum oder warum nicht?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F0C2DF2E-8F81-C843-5432-2B46EFEE13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38" y="4232023"/>
            <a:ext cx="464723" cy="311849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BF7861C3-4E29-E49A-921C-64251EDD9028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8129931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71A9D8D8-B9E3-0485-2BE4-406E0A08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>
            <a:extLst>
              <a:ext uri="{FF2B5EF4-FFF2-40B4-BE49-F238E27FC236}">
                <a16:creationId xmlns:a16="http://schemas.microsoft.com/office/drawing/2014/main" id="{0BB23D64-265B-D1AE-E606-1C5825E5F95B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CC38FAD-97AD-679B-3701-9761B205A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35FEDE2-1FF1-59BF-5BCF-735BA80DB4CB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7332636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698186B8-4451-CBFB-66E1-3BDFB71971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fik 8">
            <a:extLst>
              <a:ext uri="{FF2B5EF4-FFF2-40B4-BE49-F238E27FC236}">
                <a16:creationId xmlns:a16="http://schemas.microsoft.com/office/drawing/2014/main" id="{8B2CA732-9617-4553-3209-F9BE1D5C99A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0" y="-3608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C7DD9E6-BE5B-953E-FDD7-901831644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Reflexion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F30CED5-11D3-01E1-3B25-F3665C536C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968" y="2092181"/>
            <a:ext cx="11136064" cy="4140000"/>
          </a:xfrm>
          <a:solidFill>
            <a:schemeClr val="bg1"/>
          </a:solidFill>
        </p:spPr>
        <p:txBody>
          <a:bodyPr/>
          <a:lstStyle/>
          <a:p>
            <a:endParaRPr lang="de-DE" dirty="0"/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A049D057-8699-161A-1E04-C70054505ED3}"/>
              </a:ext>
            </a:extLst>
          </p:cNvPr>
          <p:cNvSpPr txBox="1"/>
          <p:nvPr/>
        </p:nvSpPr>
        <p:spPr>
          <a:xfrm>
            <a:off x="10792408" y="-3608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2894173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902C6CF-164B-0B3A-076F-EEB12E14C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04 Join the Comfortzone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1F0B18C-4D10-8328-0551-ED316430AB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9</a:t>
            </a:fld>
            <a:endParaRPr lang="de-DE"/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DC5BDCA4-7F94-327B-A286-AE131E1BC3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27" t="2594" r="13115" b="2594"/>
          <a:stretch>
            <a:fillRect/>
          </a:stretch>
        </p:blipFill>
        <p:spPr bwMode="auto">
          <a:xfrm>
            <a:off x="-12031" y="0"/>
            <a:ext cx="12192000" cy="694462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8D3AB3DC-AAC3-3A50-3969-A64E5E6E2897}"/>
              </a:ext>
            </a:extLst>
          </p:cNvPr>
          <p:cNvSpPr txBox="1"/>
          <p:nvPr/>
        </p:nvSpPr>
        <p:spPr>
          <a:xfrm>
            <a:off x="2915632" y="5077708"/>
            <a:ext cx="6180235" cy="954665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</a:pPr>
            <a:r>
              <a:rPr lang="de-DE" sz="3200" b="1" dirty="0">
                <a:solidFill>
                  <a:schemeClr val="tx2"/>
                </a:solidFill>
              </a:rPr>
              <a:t>Warum habt ihr mitgemacht?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5A742F3C-2CF6-0F98-75CB-6BABE68032CB}"/>
              </a:ext>
            </a:extLst>
          </p:cNvPr>
          <p:cNvSpPr txBox="1"/>
          <p:nvPr/>
        </p:nvSpPr>
        <p:spPr>
          <a:xfrm>
            <a:off x="10792408" y="0"/>
            <a:ext cx="1399592" cy="521343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Quelle: </a:t>
            </a:r>
            <a:r>
              <a:rPr lang="de-DE" sz="700" b="1" dirty="0" err="1">
                <a:solidFill>
                  <a:schemeClr val="bg1"/>
                </a:solidFill>
              </a:rPr>
              <a:t>Join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the</a:t>
            </a:r>
            <a:r>
              <a:rPr lang="de-DE" sz="700" b="1" dirty="0">
                <a:solidFill>
                  <a:schemeClr val="bg1"/>
                </a:solidFill>
              </a:rPr>
              <a:t> </a:t>
            </a:r>
            <a:r>
              <a:rPr lang="de-DE" sz="700" b="1" dirty="0" err="1">
                <a:solidFill>
                  <a:schemeClr val="bg1"/>
                </a:solidFill>
              </a:rPr>
              <a:t>Comfortzone</a:t>
            </a:r>
            <a:r>
              <a:rPr lang="de-DE" sz="700" b="1" dirty="0">
                <a:solidFill>
                  <a:schemeClr val="bg1"/>
                </a:solidFill>
              </a:rPr>
              <a:t> (2024, Jugendstiftung BW / </a:t>
            </a:r>
            <a:r>
              <a:rPr lang="de-DE" sz="700" b="1" dirty="0" err="1">
                <a:solidFill>
                  <a:schemeClr val="bg1"/>
                </a:solidFill>
              </a:rPr>
              <a:t>Spoonful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440959378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826</Words>
  <Application>Microsoft Office PowerPoint</Application>
  <PresentationFormat>Breitbild</PresentationFormat>
  <Paragraphs>72</Paragraphs>
  <Slides>17</Slides>
  <Notes>4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17</vt:i4>
      </vt:variant>
    </vt:vector>
  </HeadingPairs>
  <TitlesOfParts>
    <vt:vector size="22" baseType="lpstr">
      <vt:lpstr>Aptos</vt:lpstr>
      <vt:lpstr>Arial</vt:lpstr>
      <vt:lpstr>Titelfolien</vt:lpstr>
      <vt:lpstr>Zwischenkapitel</vt:lpstr>
      <vt:lpstr>Inhalte</vt:lpstr>
      <vt:lpstr>PowerPoint-Präsentation</vt:lpstr>
      <vt:lpstr>PowerPoint-Präsentation</vt:lpstr>
      <vt:lpstr>Social Scoring in China</vt:lpstr>
      <vt:lpstr>PowerPoint-Präsentation</vt:lpstr>
      <vt:lpstr>PowerPoint-Präsentation</vt:lpstr>
      <vt:lpstr>Reflexion</vt:lpstr>
      <vt:lpstr>Reflexion</vt:lpstr>
      <vt:lpstr>Reflexion</vt:lpstr>
      <vt:lpstr>PowerPoint-Präsentation</vt:lpstr>
      <vt:lpstr>PowerPoint-Präsentation</vt:lpstr>
      <vt:lpstr>PowerPoint-Präsentation</vt:lpstr>
      <vt:lpstr>Strukturen, die den Herrschenden dienen – nicht dem Volk.</vt:lpstr>
      <vt:lpstr>PowerPoint-Präsentation</vt:lpstr>
      <vt:lpstr>Ausgerichtet auf das Volk.</vt:lpstr>
      <vt:lpstr>Grundrechte in „Join the Comfortzone“</vt:lpstr>
      <vt:lpstr>Grundrechte in „Join the Comfortzone“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54</cp:revision>
  <dcterms:created xsi:type="dcterms:W3CDTF">2025-12-04T14:18:02Z</dcterms:created>
  <dcterms:modified xsi:type="dcterms:W3CDTF">2026-02-02T10:12:05Z</dcterms:modified>
</cp:coreProperties>
</file>