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31"/>
  </p:notesMasterIdLst>
  <p:sldIdLst>
    <p:sldId id="294" r:id="rId4"/>
    <p:sldId id="295" r:id="rId5"/>
    <p:sldId id="297" r:id="rId6"/>
    <p:sldId id="298" r:id="rId7"/>
    <p:sldId id="299" r:id="rId8"/>
    <p:sldId id="301" r:id="rId9"/>
    <p:sldId id="300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296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8" r:id="rId26"/>
    <p:sldId id="317" r:id="rId27"/>
    <p:sldId id="319" r:id="rId28"/>
    <p:sldId id="320" r:id="rId29"/>
    <p:sldId id="321" r:id="rId3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95"/>
            <p14:sldId id="297"/>
            <p14:sldId id="298"/>
            <p14:sldId id="299"/>
            <p14:sldId id="301"/>
            <p14:sldId id="300"/>
            <p14:sldId id="302"/>
            <p14:sldId id="303"/>
            <p14:sldId id="304"/>
            <p14:sldId id="305"/>
            <p14:sldId id="306"/>
            <p14:sldId id="307"/>
            <p14:sldId id="308"/>
            <p14:sldId id="296"/>
            <p14:sldId id="309"/>
          </p14:sldIdLst>
        </p14:section>
        <p14:section name="Stunde3+4" id="{9BA5C8F7-936D-A141-986B-DB4386B9DFFA}">
          <p14:sldIdLst>
            <p14:sldId id="310"/>
            <p14:sldId id="311"/>
            <p14:sldId id="312"/>
            <p14:sldId id="313"/>
            <p14:sldId id="314"/>
            <p14:sldId id="315"/>
            <p14:sldId id="318"/>
            <p14:sldId id="317"/>
            <p14:sldId id="319"/>
            <p14:sldId id="320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8B3B16-228B-46FE-9FD8-F0603334F0EC}" v="28" dt="2026-02-02T09:59:54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9"/>
    <p:restoredTop sz="94617"/>
  </p:normalViewPr>
  <p:slideViewPr>
    <p:cSldViewPr snapToGrid="0" showGuides="1">
      <p:cViewPr varScale="1">
        <p:scale>
          <a:sx n="104" d="100"/>
          <a:sy n="104" d="100"/>
        </p:scale>
        <p:origin x="130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modSld">
      <pc:chgData name="Christian Huberts" userId="27808154-ba9e-4ffa-b097-6fa3591e9430" providerId="ADAL" clId="{B00DEC17-6F86-4DDC-9BF1-EFDEE6B786D9}" dt="2026-02-11T13:39:14.399" v="439" actId="20577"/>
      <pc:docMkLst>
        <pc:docMk/>
      </pc:docMkLst>
      <pc:sldChg chg="delSp modSp mod">
        <pc:chgData name="Christian Huberts" userId="27808154-ba9e-4ffa-b097-6fa3591e9430" providerId="ADAL" clId="{B00DEC17-6F86-4DDC-9BF1-EFDEE6B786D9}" dt="2026-02-02T10:00:24.677" v="420" actId="14100"/>
        <pc:sldMkLst>
          <pc:docMk/>
          <pc:sldMk cId="1555221937" sldId="295"/>
        </pc:sldMkLst>
        <pc:spChg chg="mod">
          <ac:chgData name="Christian Huberts" userId="27808154-ba9e-4ffa-b097-6fa3591e9430" providerId="ADAL" clId="{B00DEC17-6F86-4DDC-9BF1-EFDEE6B786D9}" dt="2026-02-02T09:55:05.473" v="319" actId="14100"/>
          <ac:spMkLst>
            <pc:docMk/>
            <pc:sldMk cId="1555221937" sldId="295"/>
            <ac:spMk id="9" creationId="{D6310FB3-A6D7-B970-4581-DFA8DCEC216F}"/>
          </ac:spMkLst>
        </pc:spChg>
        <pc:spChg chg="mod">
          <ac:chgData name="Christian Huberts" userId="27808154-ba9e-4ffa-b097-6fa3591e9430" providerId="ADAL" clId="{B00DEC17-6F86-4DDC-9BF1-EFDEE6B786D9}" dt="2026-02-02T09:56:41.103" v="341" actId="113"/>
          <ac:spMkLst>
            <pc:docMk/>
            <pc:sldMk cId="1555221937" sldId="295"/>
            <ac:spMk id="10" creationId="{FFCCB297-F6FE-C477-8FBC-22965F5B07A1}"/>
          </ac:spMkLst>
        </pc:spChg>
        <pc:spChg chg="mod">
          <ac:chgData name="Christian Huberts" userId="27808154-ba9e-4ffa-b097-6fa3591e9430" providerId="ADAL" clId="{B00DEC17-6F86-4DDC-9BF1-EFDEE6B786D9}" dt="2026-02-02T09:57:32.767" v="349" actId="20577"/>
          <ac:spMkLst>
            <pc:docMk/>
            <pc:sldMk cId="1555221937" sldId="295"/>
            <ac:spMk id="11" creationId="{59D9B227-DE21-6093-183C-80CEBAF16C00}"/>
          </ac:spMkLst>
        </pc:spChg>
        <pc:spChg chg="mod">
          <ac:chgData name="Christian Huberts" userId="27808154-ba9e-4ffa-b097-6fa3591e9430" providerId="ADAL" clId="{B00DEC17-6F86-4DDC-9BF1-EFDEE6B786D9}" dt="2026-02-02T09:58:39.837" v="382" actId="14100"/>
          <ac:spMkLst>
            <pc:docMk/>
            <pc:sldMk cId="1555221937" sldId="295"/>
            <ac:spMk id="12" creationId="{07668747-3624-9B97-B78C-DBE0E436FC29}"/>
          </ac:spMkLst>
        </pc:spChg>
        <pc:spChg chg="mod ord">
          <ac:chgData name="Christian Huberts" userId="27808154-ba9e-4ffa-b097-6fa3591e9430" providerId="ADAL" clId="{B00DEC17-6F86-4DDC-9BF1-EFDEE6B786D9}" dt="2026-02-02T10:00:24.677" v="420" actId="14100"/>
          <ac:spMkLst>
            <pc:docMk/>
            <pc:sldMk cId="1555221937" sldId="295"/>
            <ac:spMk id="13" creationId="{01C2BDFC-F073-7FCC-BD4B-ED82873B1440}"/>
          </ac:spMkLst>
        </pc:spChg>
        <pc:spChg chg="mod">
          <ac:chgData name="Christian Huberts" userId="27808154-ba9e-4ffa-b097-6fa3591e9430" providerId="ADAL" clId="{B00DEC17-6F86-4DDC-9BF1-EFDEE6B786D9}" dt="2026-02-02T09:59:26.843" v="397" actId="1076"/>
          <ac:spMkLst>
            <pc:docMk/>
            <pc:sldMk cId="1555221937" sldId="295"/>
            <ac:spMk id="16" creationId="{D5FFC36A-E417-2530-8536-EAC22A9789CA}"/>
          </ac:spMkLst>
        </pc:spChg>
      </pc:sldChg>
      <pc:sldChg chg="addSp delSp modSp mod modAnim chgLayout">
        <pc:chgData name="Christian Huberts" userId="27808154-ba9e-4ffa-b097-6fa3591e9430" providerId="ADAL" clId="{B00DEC17-6F86-4DDC-9BF1-EFDEE6B786D9}" dt="2026-02-02T10:03:36.739" v="421" actId="14826"/>
        <pc:sldMkLst>
          <pc:docMk/>
          <pc:sldMk cId="3831174968" sldId="296"/>
        </pc:sldMkLst>
        <pc:spChg chg="add mod">
          <ac:chgData name="Christian Huberts" userId="27808154-ba9e-4ffa-b097-6fa3591e9430" providerId="ADAL" clId="{B00DEC17-6F86-4DDC-9BF1-EFDEE6B786D9}" dt="2026-01-27T15:56:11.609" v="294" actId="14100"/>
          <ac:spMkLst>
            <pc:docMk/>
            <pc:sldMk cId="3831174968" sldId="296"/>
            <ac:spMk id="5" creationId="{680FB4BE-959E-1D5F-A580-3E44C2291068}"/>
          </ac:spMkLst>
        </pc:spChg>
        <pc:picChg chg="add mod">
          <ac:chgData name="Christian Huberts" userId="27808154-ba9e-4ffa-b097-6fa3591e9430" providerId="ADAL" clId="{B00DEC17-6F86-4DDC-9BF1-EFDEE6B786D9}" dt="2026-02-02T10:03:36.739" v="421" actId="14826"/>
          <ac:picMkLst>
            <pc:docMk/>
            <pc:sldMk cId="3831174968" sldId="296"/>
            <ac:picMk id="2" creationId="{9CCC2731-88ED-C58D-4D54-7D1260092DAE}"/>
          </ac:picMkLst>
        </pc:picChg>
      </pc:sldChg>
      <pc:sldChg chg="modSp mod">
        <pc:chgData name="Christian Huberts" userId="27808154-ba9e-4ffa-b097-6fa3591e9430" providerId="ADAL" clId="{B00DEC17-6F86-4DDC-9BF1-EFDEE6B786D9}" dt="2026-01-27T13:29:30.230" v="58" actId="207"/>
        <pc:sldMkLst>
          <pc:docMk/>
          <pc:sldMk cId="3798223636" sldId="298"/>
        </pc:sldMkLst>
        <pc:spChg chg="mod">
          <ac:chgData name="Christian Huberts" userId="27808154-ba9e-4ffa-b097-6fa3591e9430" providerId="ADAL" clId="{B00DEC17-6F86-4DDC-9BF1-EFDEE6B786D9}" dt="2026-01-27T13:29:26.521" v="57" actId="207"/>
          <ac:spMkLst>
            <pc:docMk/>
            <pc:sldMk cId="3798223636" sldId="298"/>
            <ac:spMk id="8" creationId="{F5C0FDCC-BFA6-DDED-9E86-D676DCED47BC}"/>
          </ac:spMkLst>
        </pc:spChg>
        <pc:spChg chg="mod">
          <ac:chgData name="Christian Huberts" userId="27808154-ba9e-4ffa-b097-6fa3591e9430" providerId="ADAL" clId="{B00DEC17-6F86-4DDC-9BF1-EFDEE6B786D9}" dt="2026-01-27T13:29:30.230" v="58" actId="207"/>
          <ac:spMkLst>
            <pc:docMk/>
            <pc:sldMk cId="3798223636" sldId="298"/>
            <ac:spMk id="9" creationId="{776C8133-4DAF-76ED-4E9A-C281A128A528}"/>
          </ac:spMkLst>
        </pc:spChg>
      </pc:sldChg>
      <pc:sldChg chg="addSp delSp modSp mod delAnim modAnim chgLayout">
        <pc:chgData name="Christian Huberts" userId="27808154-ba9e-4ffa-b097-6fa3591e9430" providerId="ADAL" clId="{B00DEC17-6F86-4DDC-9BF1-EFDEE6B786D9}" dt="2026-01-27T13:25:16.025" v="14" actId="1076"/>
        <pc:sldMkLst>
          <pc:docMk/>
          <pc:sldMk cId="2675289213" sldId="299"/>
        </pc:sldMkLst>
        <pc:picChg chg="add mod ord">
          <ac:chgData name="Christian Huberts" userId="27808154-ba9e-4ffa-b097-6fa3591e9430" providerId="ADAL" clId="{B00DEC17-6F86-4DDC-9BF1-EFDEE6B786D9}" dt="2026-01-27T13:25:16.025" v="14" actId="1076"/>
          <ac:picMkLst>
            <pc:docMk/>
            <pc:sldMk cId="2675289213" sldId="299"/>
            <ac:picMk id="6" creationId="{E34FFECD-C618-D7D2-CF36-7F6171EBABF1}"/>
          </ac:picMkLst>
        </pc:picChg>
      </pc:sldChg>
      <pc:sldChg chg="modSp mod">
        <pc:chgData name="Christian Huberts" userId="27808154-ba9e-4ffa-b097-6fa3591e9430" providerId="ADAL" clId="{B00DEC17-6F86-4DDC-9BF1-EFDEE6B786D9}" dt="2026-02-11T13:39:08.517" v="430" actId="20577"/>
        <pc:sldMkLst>
          <pc:docMk/>
          <pc:sldMk cId="995506510" sldId="300"/>
        </pc:sldMkLst>
        <pc:spChg chg="mod">
          <ac:chgData name="Christian Huberts" userId="27808154-ba9e-4ffa-b097-6fa3591e9430" providerId="ADAL" clId="{B00DEC17-6F86-4DDC-9BF1-EFDEE6B786D9}" dt="2026-02-11T13:39:08.517" v="430" actId="20577"/>
          <ac:spMkLst>
            <pc:docMk/>
            <pc:sldMk cId="995506510" sldId="300"/>
            <ac:spMk id="9" creationId="{80FFC5E1-BD78-BF71-02CF-22EDEF8A0317}"/>
          </ac:spMkLst>
        </pc:spChg>
        <pc:spChg chg="mod">
          <ac:chgData name="Christian Huberts" userId="27808154-ba9e-4ffa-b097-6fa3591e9430" providerId="ADAL" clId="{B00DEC17-6F86-4DDC-9BF1-EFDEE6B786D9}" dt="2026-01-27T13:26:29.178" v="49" actId="1076"/>
          <ac:spMkLst>
            <pc:docMk/>
            <pc:sldMk cId="995506510" sldId="300"/>
            <ac:spMk id="17" creationId="{4E446A01-00DC-CDC6-CB55-F256104D5940}"/>
          </ac:spMkLst>
        </pc:spChg>
      </pc:sldChg>
      <pc:sldChg chg="modSp mod">
        <pc:chgData name="Christian Huberts" userId="27808154-ba9e-4ffa-b097-6fa3591e9430" providerId="ADAL" clId="{B00DEC17-6F86-4DDC-9BF1-EFDEE6B786D9}" dt="2026-01-27T13:26:13.721" v="47" actId="1076"/>
        <pc:sldMkLst>
          <pc:docMk/>
          <pc:sldMk cId="3915507774" sldId="301"/>
        </pc:sldMkLst>
        <pc:spChg chg="mod">
          <ac:chgData name="Christian Huberts" userId="27808154-ba9e-4ffa-b097-6fa3591e9430" providerId="ADAL" clId="{B00DEC17-6F86-4DDC-9BF1-EFDEE6B786D9}" dt="2026-01-27T13:26:13.721" v="47" actId="1076"/>
          <ac:spMkLst>
            <pc:docMk/>
            <pc:sldMk cId="3915507774" sldId="301"/>
            <ac:spMk id="2" creationId="{8E987B11-BF97-EB18-C531-F15D306CF771}"/>
          </ac:spMkLst>
        </pc:spChg>
      </pc:sldChg>
      <pc:sldChg chg="modSp mod">
        <pc:chgData name="Christian Huberts" userId="27808154-ba9e-4ffa-b097-6fa3591e9430" providerId="ADAL" clId="{B00DEC17-6F86-4DDC-9BF1-EFDEE6B786D9}" dt="2026-02-11T13:39:14.399" v="439" actId="20577"/>
        <pc:sldMkLst>
          <pc:docMk/>
          <pc:sldMk cId="259705473" sldId="302"/>
        </pc:sldMkLst>
        <pc:spChg chg="mod">
          <ac:chgData name="Christian Huberts" userId="27808154-ba9e-4ffa-b097-6fa3591e9430" providerId="ADAL" clId="{B00DEC17-6F86-4DDC-9BF1-EFDEE6B786D9}" dt="2026-01-27T13:26:36.763" v="51" actId="1076"/>
          <ac:spMkLst>
            <pc:docMk/>
            <pc:sldMk cId="259705473" sldId="302"/>
            <ac:spMk id="3" creationId="{005AE68E-522D-98A6-C44C-339AD3991CC9}"/>
          </ac:spMkLst>
        </pc:spChg>
        <pc:spChg chg="mod">
          <ac:chgData name="Christian Huberts" userId="27808154-ba9e-4ffa-b097-6fa3591e9430" providerId="ADAL" clId="{B00DEC17-6F86-4DDC-9BF1-EFDEE6B786D9}" dt="2026-02-11T13:39:14.399" v="439" actId="20577"/>
          <ac:spMkLst>
            <pc:docMk/>
            <pc:sldMk cId="259705473" sldId="302"/>
            <ac:spMk id="9" creationId="{BD425E67-867E-8F6E-6DB6-1FFE9FABE6C5}"/>
          </ac:spMkLst>
        </pc:spChg>
      </pc:sldChg>
      <pc:sldChg chg="modSp mod">
        <pc:chgData name="Christian Huberts" userId="27808154-ba9e-4ffa-b097-6fa3591e9430" providerId="ADAL" clId="{B00DEC17-6F86-4DDC-9BF1-EFDEE6B786D9}" dt="2026-01-27T13:27:44.156" v="54"/>
        <pc:sldMkLst>
          <pc:docMk/>
          <pc:sldMk cId="1111845809" sldId="303"/>
        </pc:sldMkLst>
        <pc:spChg chg="mod">
          <ac:chgData name="Christian Huberts" userId="27808154-ba9e-4ffa-b097-6fa3591e9430" providerId="ADAL" clId="{B00DEC17-6F86-4DDC-9BF1-EFDEE6B786D9}" dt="2026-01-27T13:27:32.045" v="53" actId="1076"/>
          <ac:spMkLst>
            <pc:docMk/>
            <pc:sldMk cId="1111845809" sldId="303"/>
            <ac:spMk id="5" creationId="{9CF85536-ABCE-24E4-56D1-E56A4F4E0EB5}"/>
          </ac:spMkLst>
        </pc:spChg>
        <pc:spChg chg="mod">
          <ac:chgData name="Christian Huberts" userId="27808154-ba9e-4ffa-b097-6fa3591e9430" providerId="ADAL" clId="{B00DEC17-6F86-4DDC-9BF1-EFDEE6B786D9}" dt="2026-01-27T13:27:44.156" v="54"/>
          <ac:spMkLst>
            <pc:docMk/>
            <pc:sldMk cId="1111845809" sldId="303"/>
            <ac:spMk id="8" creationId="{2EC646CF-28DB-0E75-7B35-AC78E4A64EE5}"/>
          </ac:spMkLst>
        </pc:spChg>
      </pc:sldChg>
      <pc:sldChg chg="modSp mod">
        <pc:chgData name="Christian Huberts" userId="27808154-ba9e-4ffa-b097-6fa3591e9430" providerId="ADAL" clId="{B00DEC17-6F86-4DDC-9BF1-EFDEE6B786D9}" dt="2026-01-27T13:35:36.587" v="80" actId="20577"/>
        <pc:sldMkLst>
          <pc:docMk/>
          <pc:sldMk cId="3226412506" sldId="304"/>
        </pc:sldMkLst>
        <pc:spChg chg="mod">
          <ac:chgData name="Christian Huberts" userId="27808154-ba9e-4ffa-b097-6fa3591e9430" providerId="ADAL" clId="{B00DEC17-6F86-4DDC-9BF1-EFDEE6B786D9}" dt="2026-01-27T13:35:36.587" v="80" actId="20577"/>
          <ac:spMkLst>
            <pc:docMk/>
            <pc:sldMk cId="3226412506" sldId="304"/>
            <ac:spMk id="11" creationId="{49594756-41F4-48ED-1E65-2A8012341FFE}"/>
          </ac:spMkLst>
        </pc:spChg>
      </pc:sldChg>
      <pc:sldChg chg="modSp">
        <pc:chgData name="Christian Huberts" userId="27808154-ba9e-4ffa-b097-6fa3591e9430" providerId="ADAL" clId="{B00DEC17-6F86-4DDC-9BF1-EFDEE6B786D9}" dt="2026-01-27T13:36:17.146" v="81"/>
        <pc:sldMkLst>
          <pc:docMk/>
          <pc:sldMk cId="1640646351" sldId="305"/>
        </pc:sldMkLst>
        <pc:spChg chg="mod">
          <ac:chgData name="Christian Huberts" userId="27808154-ba9e-4ffa-b097-6fa3591e9430" providerId="ADAL" clId="{B00DEC17-6F86-4DDC-9BF1-EFDEE6B786D9}" dt="2026-01-27T13:36:17.146" v="81"/>
          <ac:spMkLst>
            <pc:docMk/>
            <pc:sldMk cId="1640646351" sldId="305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1-27T14:08:59.144" v="267" actId="20577"/>
        <pc:sldMkLst>
          <pc:docMk/>
          <pc:sldMk cId="769373344" sldId="306"/>
        </pc:sldMkLst>
        <pc:spChg chg="add mod">
          <ac:chgData name="Christian Huberts" userId="27808154-ba9e-4ffa-b097-6fa3591e9430" providerId="ADAL" clId="{B00DEC17-6F86-4DDC-9BF1-EFDEE6B786D9}" dt="2026-01-27T14:08:04.668" v="250" actId="20577"/>
          <ac:spMkLst>
            <pc:docMk/>
            <pc:sldMk cId="769373344" sldId="306"/>
            <ac:spMk id="2" creationId="{A2512B3F-191C-A867-1F66-3609E7E2719E}"/>
          </ac:spMkLst>
        </pc:spChg>
        <pc:spChg chg="mod">
          <ac:chgData name="Christian Huberts" userId="27808154-ba9e-4ffa-b097-6fa3591e9430" providerId="ADAL" clId="{B00DEC17-6F86-4DDC-9BF1-EFDEE6B786D9}" dt="2026-01-27T13:37:16.897" v="90" actId="20577"/>
          <ac:spMkLst>
            <pc:docMk/>
            <pc:sldMk cId="769373344" sldId="306"/>
            <ac:spMk id="8" creationId="{C235B510-1054-A750-DBA7-EAA55E228CC5}"/>
          </ac:spMkLst>
        </pc:spChg>
        <pc:spChg chg="mod">
          <ac:chgData name="Christian Huberts" userId="27808154-ba9e-4ffa-b097-6fa3591e9430" providerId="ADAL" clId="{B00DEC17-6F86-4DDC-9BF1-EFDEE6B786D9}" dt="2026-01-27T14:08:59.144" v="267" actId="20577"/>
          <ac:spMkLst>
            <pc:docMk/>
            <pc:sldMk cId="769373344" sldId="306"/>
            <ac:spMk id="11" creationId="{BBE7B64D-0158-2F85-8E8F-8CAB1BA9D4FA}"/>
          </ac:spMkLst>
        </pc:spChg>
      </pc:sldChg>
      <pc:sldChg chg="modSp">
        <pc:chgData name="Christian Huberts" userId="27808154-ba9e-4ffa-b097-6fa3591e9430" providerId="ADAL" clId="{B00DEC17-6F86-4DDC-9BF1-EFDEE6B786D9}" dt="2026-01-27T13:37:38.902" v="91"/>
        <pc:sldMkLst>
          <pc:docMk/>
          <pc:sldMk cId="1552633651" sldId="307"/>
        </pc:sldMkLst>
        <pc:spChg chg="mod">
          <ac:chgData name="Christian Huberts" userId="27808154-ba9e-4ffa-b097-6fa3591e9430" providerId="ADAL" clId="{B00DEC17-6F86-4DDC-9BF1-EFDEE6B786D9}" dt="2026-01-27T13:37:38.902" v="91"/>
          <ac:spMkLst>
            <pc:docMk/>
            <pc:sldMk cId="1552633651" sldId="307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1-27T13:42:45.331" v="144" actId="1076"/>
        <pc:sldMkLst>
          <pc:docMk/>
          <pc:sldMk cId="1737657006" sldId="308"/>
        </pc:sldMkLst>
        <pc:spChg chg="add mod">
          <ac:chgData name="Christian Huberts" userId="27808154-ba9e-4ffa-b097-6fa3591e9430" providerId="ADAL" clId="{B00DEC17-6F86-4DDC-9BF1-EFDEE6B786D9}" dt="2026-01-27T13:42:45.331" v="144" actId="1076"/>
          <ac:spMkLst>
            <pc:docMk/>
            <pc:sldMk cId="1737657006" sldId="308"/>
            <ac:spMk id="4" creationId="{28A75060-B653-F1BA-4664-72A6F3AE4D18}"/>
          </ac:spMkLst>
        </pc:spChg>
      </pc:sldChg>
      <pc:sldChg chg="modSp">
        <pc:chgData name="Christian Huberts" userId="27808154-ba9e-4ffa-b097-6fa3591e9430" providerId="ADAL" clId="{B00DEC17-6F86-4DDC-9BF1-EFDEE6B786D9}" dt="2026-01-27T14:04:05.516" v="242"/>
        <pc:sldMkLst>
          <pc:docMk/>
          <pc:sldMk cId="1721850697" sldId="309"/>
        </pc:sldMkLst>
        <pc:spChg chg="mod">
          <ac:chgData name="Christian Huberts" userId="27808154-ba9e-4ffa-b097-6fa3591e9430" providerId="ADAL" clId="{B00DEC17-6F86-4DDC-9BF1-EFDEE6B786D9}" dt="2026-01-27T14:04:05.516" v="242"/>
          <ac:spMkLst>
            <pc:docMk/>
            <pc:sldMk cId="1721850697" sldId="309"/>
            <ac:spMk id="8" creationId="{2EC646CF-28DB-0E75-7B35-AC78E4A64EE5}"/>
          </ac:spMkLst>
        </pc:spChg>
      </pc:sldChg>
      <pc:sldChg chg="modSp mod">
        <pc:chgData name="Christian Huberts" userId="27808154-ba9e-4ffa-b097-6fa3591e9430" providerId="ADAL" clId="{B00DEC17-6F86-4DDC-9BF1-EFDEE6B786D9}" dt="2026-01-27T14:11:07.525" v="278" actId="1076"/>
        <pc:sldMkLst>
          <pc:docMk/>
          <pc:sldMk cId="607363864" sldId="311"/>
        </pc:sldMkLst>
        <pc:spChg chg="mod">
          <ac:chgData name="Christian Huberts" userId="27808154-ba9e-4ffa-b097-6fa3591e9430" providerId="ADAL" clId="{B00DEC17-6F86-4DDC-9BF1-EFDEE6B786D9}" dt="2026-01-27T14:04:53.776" v="244" actId="14100"/>
          <ac:spMkLst>
            <pc:docMk/>
            <pc:sldMk cId="607363864" sldId="311"/>
            <ac:spMk id="8" creationId="{169F5F17-CB60-02C7-C74F-5FED4450EADE}"/>
          </ac:spMkLst>
        </pc:spChg>
        <pc:spChg chg="mod">
          <ac:chgData name="Christian Huberts" userId="27808154-ba9e-4ffa-b097-6fa3591e9430" providerId="ADAL" clId="{B00DEC17-6F86-4DDC-9BF1-EFDEE6B786D9}" dt="2026-01-27T14:09:19.977" v="270" actId="14100"/>
          <ac:spMkLst>
            <pc:docMk/>
            <pc:sldMk cId="607363864" sldId="311"/>
            <ac:spMk id="9" creationId="{6BD347B6-BE6F-DB96-8BC1-3BEDB82A5642}"/>
          </ac:spMkLst>
        </pc:spChg>
        <pc:spChg chg="mod">
          <ac:chgData name="Christian Huberts" userId="27808154-ba9e-4ffa-b097-6fa3591e9430" providerId="ADAL" clId="{B00DEC17-6F86-4DDC-9BF1-EFDEE6B786D9}" dt="2026-01-27T14:09:50.939" v="272" actId="1076"/>
          <ac:spMkLst>
            <pc:docMk/>
            <pc:sldMk cId="607363864" sldId="311"/>
            <ac:spMk id="10" creationId="{D2D076F1-D92E-54A1-34D3-8CE9D4A45EE9}"/>
          </ac:spMkLst>
        </pc:spChg>
        <pc:picChg chg="mod">
          <ac:chgData name="Christian Huberts" userId="27808154-ba9e-4ffa-b097-6fa3591e9430" providerId="ADAL" clId="{B00DEC17-6F86-4DDC-9BF1-EFDEE6B786D9}" dt="2026-01-27T14:11:01.677" v="277" actId="14100"/>
          <ac:picMkLst>
            <pc:docMk/>
            <pc:sldMk cId="607363864" sldId="311"/>
            <ac:picMk id="4" creationId="{53B2E8F9-BDB2-0BB4-5BD6-8BAEAEB219D7}"/>
          </ac:picMkLst>
        </pc:picChg>
        <pc:picChg chg="mod">
          <ac:chgData name="Christian Huberts" userId="27808154-ba9e-4ffa-b097-6fa3591e9430" providerId="ADAL" clId="{B00DEC17-6F86-4DDC-9BF1-EFDEE6B786D9}" dt="2026-01-27T14:10:46.714" v="275" actId="14100"/>
          <ac:picMkLst>
            <pc:docMk/>
            <pc:sldMk cId="607363864" sldId="311"/>
            <ac:picMk id="5" creationId="{71A94838-0343-4790-B61F-ABADF77E1E1C}"/>
          </ac:picMkLst>
        </pc:picChg>
        <pc:picChg chg="mod">
          <ac:chgData name="Christian Huberts" userId="27808154-ba9e-4ffa-b097-6fa3591e9430" providerId="ADAL" clId="{B00DEC17-6F86-4DDC-9BF1-EFDEE6B786D9}" dt="2026-01-27T14:11:07.525" v="278" actId="1076"/>
          <ac:picMkLst>
            <pc:docMk/>
            <pc:sldMk cId="607363864" sldId="311"/>
            <ac:picMk id="7" creationId="{68259A56-3B5D-1342-F022-1C4171CA9036}"/>
          </ac:picMkLst>
        </pc:picChg>
      </pc:sldChg>
      <pc:sldChg chg="modSp mod">
        <pc:chgData name="Christian Huberts" userId="27808154-ba9e-4ffa-b097-6fa3591e9430" providerId="ADAL" clId="{B00DEC17-6F86-4DDC-9BF1-EFDEE6B786D9}" dt="2026-01-27T14:13:03.551" v="282" actId="1076"/>
        <pc:sldMkLst>
          <pc:docMk/>
          <pc:sldMk cId="4109857495" sldId="317"/>
        </pc:sldMkLst>
        <pc:spChg chg="mod">
          <ac:chgData name="Christian Huberts" userId="27808154-ba9e-4ffa-b097-6fa3591e9430" providerId="ADAL" clId="{B00DEC17-6F86-4DDC-9BF1-EFDEE6B786D9}" dt="2026-01-27T14:13:03.551" v="282" actId="1076"/>
          <ac:spMkLst>
            <pc:docMk/>
            <pc:sldMk cId="4109857495" sldId="317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1-27T14:12:56.144" v="280" actId="1076"/>
        <pc:sldMkLst>
          <pc:docMk/>
          <pc:sldMk cId="1693271156" sldId="318"/>
        </pc:sldMkLst>
        <pc:spChg chg="mod">
          <ac:chgData name="Christian Huberts" userId="27808154-ba9e-4ffa-b097-6fa3591e9430" providerId="ADAL" clId="{B00DEC17-6F86-4DDC-9BF1-EFDEE6B786D9}" dt="2026-01-27T14:12:56.144" v="280" actId="1076"/>
          <ac:spMkLst>
            <pc:docMk/>
            <pc:sldMk cId="1693271156" sldId="318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1-27T14:13:30.541" v="284" actId="1076"/>
        <pc:sldMkLst>
          <pc:docMk/>
          <pc:sldMk cId="1041800587" sldId="320"/>
        </pc:sldMkLst>
        <pc:spChg chg="mod">
          <ac:chgData name="Christian Huberts" userId="27808154-ba9e-4ffa-b097-6fa3591e9430" providerId="ADAL" clId="{B00DEC17-6F86-4DDC-9BF1-EFDEE6B786D9}" dt="2026-01-27T14:13:30.541" v="284" actId="1076"/>
          <ac:spMkLst>
            <pc:docMk/>
            <pc:sldMk cId="1041800587" sldId="320"/>
            <ac:spMk id="2" creationId="{1F364DB9-6F36-6087-6E50-7A33C8D86B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11.02.2026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2589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370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73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891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84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03 Hidden Codes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video" Target="https://www.youtube.com/embed/N_l9sYGzyUA?feature=oembed" TargetMode="Externa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5.pn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video" Target="https://www.youtube.com/embed/ESLa3YT1nps?feature=oembed" TargetMode="Externa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Gesellschaftslehre, Klasse 7</a:t>
            </a:r>
          </a:p>
          <a:p>
            <a:r>
              <a:rPr lang="de-DE" b="1" dirty="0"/>
              <a:t>Doppelstunde 1+2: Vorstellungen, Stereotype und Darstellungen des Islam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05B55F-863F-49FA-6EED-0E2FC9AA4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DDCA9B9-0687-C18B-32E7-BC13A956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10" name="Grafik 9" descr="Ein Bild, das Text, Kleidung, Menschliches Gesicht, Hijab enthält.&#10;&#10;KI-generierte Inhalte können fehlerhaft sein.">
            <a:extLst>
              <a:ext uri="{FF2B5EF4-FFF2-40B4-BE49-F238E27FC236}">
                <a16:creationId xmlns:a16="http://schemas.microsoft.com/office/drawing/2014/main" id="{06A6C0AF-FFC4-A84E-8BF7-0F62FD9A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 b="1929"/>
          <a:stretch>
            <a:fillRect/>
          </a:stretch>
        </p:blipFill>
        <p:spPr>
          <a:xfrm>
            <a:off x="441290" y="346852"/>
            <a:ext cx="11305950" cy="49710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9594756-41F4-48ED-1E65-2A8012341FFE}"/>
              </a:ext>
            </a:extLst>
          </p:cNvPr>
          <p:cNvSpPr txBox="1"/>
          <p:nvPr/>
        </p:nvSpPr>
        <p:spPr>
          <a:xfrm>
            <a:off x="515938" y="5484848"/>
            <a:ext cx="6299339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Vom Kopftuch bis zum Ganzkörperschleier (</a:t>
            </a:r>
            <a:r>
              <a:rPr lang="de-DE" sz="700" b="1" dirty="0" err="1">
                <a:solidFill>
                  <a:schemeClr val="bg1"/>
                </a:solidFill>
              </a:rPr>
              <a:t>picture-alliance</a:t>
            </a:r>
            <a:r>
              <a:rPr lang="de-DE" sz="700" b="1" dirty="0">
                <a:solidFill>
                  <a:schemeClr val="bg1"/>
                </a:solidFill>
              </a:rPr>
              <a:t> / dpa-Grafik, entnommen von: https://www.deutschlandfunk.de/verschleierungs-debatte-was-ist-eigentlich-eine-burka-100.html)</a:t>
            </a:r>
          </a:p>
        </p:txBody>
      </p:sp>
    </p:spTree>
    <p:extLst>
      <p:ext uri="{BB962C8B-B14F-4D97-AF65-F5344CB8AC3E}">
        <p14:creationId xmlns:p14="http://schemas.microsoft.com/office/powerpoint/2010/main" val="3226412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CECAF73-7977-9413-D59C-B3B058AB79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" t="26837" r="725" b="532"/>
          <a:stretch>
            <a:fillRect/>
          </a:stretch>
        </p:blipFill>
        <p:spPr bwMode="auto">
          <a:xfrm>
            <a:off x="10219140" y="314318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064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235B510-1054-A750-DBA7-EAA55E228CC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</a:t>
            </a:r>
            <a:r>
              <a:rPr lang="de-DE" b="1" dirty="0"/>
              <a:t>Uiguren</a:t>
            </a:r>
            <a:r>
              <a:rPr lang="de-DE" dirty="0"/>
              <a:t> sind eine Volksgruppe, die überwiegend in der </a:t>
            </a:r>
            <a:r>
              <a:rPr lang="de-DE" b="1" dirty="0"/>
              <a:t>Provinz Xinjiang in China</a:t>
            </a:r>
            <a:r>
              <a:rPr lang="de-DE" dirty="0"/>
              <a:t> lebt. Etwa 10 Millionen der 22 Millionen Einwohner dort sind Uiguren.</a:t>
            </a:r>
          </a:p>
          <a:p>
            <a:pPr marL="0" indent="0">
              <a:buNone/>
            </a:pPr>
            <a:r>
              <a:rPr lang="de-DE" dirty="0"/>
              <a:t>Als </a:t>
            </a:r>
            <a:r>
              <a:rPr lang="de-DE" b="1" dirty="0"/>
              <a:t>Minderheit</a:t>
            </a:r>
            <a:r>
              <a:rPr lang="de-DE" dirty="0"/>
              <a:t> unterscheiden sich die Uiguren von der chinesischen Mehrheit. Sie gehören zu den </a:t>
            </a:r>
            <a:r>
              <a:rPr lang="de-DE" b="1" dirty="0"/>
              <a:t>Turkvölkern</a:t>
            </a:r>
            <a:r>
              <a:rPr lang="de-DE" dirty="0"/>
              <a:t>. Sie sind überwiegend </a:t>
            </a:r>
            <a:r>
              <a:rPr lang="de-DE" b="1" dirty="0"/>
              <a:t>Muslime</a:t>
            </a:r>
            <a:r>
              <a:rPr lang="de-DE" dirty="0"/>
              <a:t> und haben eine eigene Sprache, eine eigene Schrift und eine eigene Kultur.</a:t>
            </a:r>
          </a:p>
          <a:p>
            <a:pPr marL="0" indent="0">
              <a:buNone/>
            </a:pPr>
            <a:r>
              <a:rPr lang="de-DE" dirty="0"/>
              <a:t>In den vergangenen Jahren wurden die Uiguren zum Opfer </a:t>
            </a:r>
            <a:r>
              <a:rPr lang="de-DE" b="1" dirty="0"/>
              <a:t>staatlich organisierter Menschenrechtsverletzungen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So werden die Uiguren stark überwacht. In ihre persönliche Lebensführung wird eingegriffen. Es gibt </a:t>
            </a:r>
            <a:r>
              <a:rPr lang="de-DE" b="1" dirty="0"/>
              <a:t>willkürliche Verhaftungen und Zwangsarbeit</a:t>
            </a:r>
            <a:r>
              <a:rPr lang="de-DE" dirty="0"/>
              <a:t>. Sie werden auch in </a:t>
            </a:r>
            <a:r>
              <a:rPr lang="de-DE" b="1" dirty="0"/>
              <a:t>„Umerziehungslagern“ </a:t>
            </a:r>
            <a:r>
              <a:rPr lang="de-DE" dirty="0"/>
              <a:t>untergebracht.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8EBB8C2-49C8-5A65-2255-202B9CD91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AF6701-784C-B295-B1F9-1A747EC8C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D167A8B-C103-29C1-C86B-FA4C7AD48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sind die Uiguren?</a:t>
            </a:r>
          </a:p>
        </p:txBody>
      </p:sp>
      <p:pic>
        <p:nvPicPr>
          <p:cNvPr id="10" name="Bildplatzhalter 9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F3C87430-057E-1CA0-DF11-358DD4AE87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68" r="66942" b="14"/>
          <a:stretch>
            <a:fillRect/>
          </a:stretch>
        </p:blipFill>
        <p:spPr>
          <a:xfrm>
            <a:off x="9004041" y="1727400"/>
            <a:ext cx="2647961" cy="414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BE7B64D-0158-2F85-8E8F-8CAB1BA9D4FA}"/>
              </a:ext>
            </a:extLst>
          </p:cNvPr>
          <p:cNvSpPr txBox="1"/>
          <p:nvPr/>
        </p:nvSpPr>
        <p:spPr>
          <a:xfrm>
            <a:off x="9591869" y="5346057"/>
            <a:ext cx="2060133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pl-PL" sz="700" b="1" dirty="0">
                <a:solidFill>
                  <a:schemeClr val="bg1"/>
                </a:solidFill>
              </a:rPr>
              <a:t>Wikimedia (CC BY-SA 2.5/CC BY-SA 2.0</a:t>
            </a:r>
            <a:r>
              <a:rPr lang="de-DE" sz="700" b="1" dirty="0">
                <a:solidFill>
                  <a:schemeClr val="bg1"/>
                </a:solidFill>
              </a:rPr>
              <a:t>, übernommen aus: https://www.lpb-bw.de/china-uiguren)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2512B3F-191C-A867-1F66-3609E7E2719E}"/>
              </a:ext>
            </a:extLst>
          </p:cNvPr>
          <p:cNvSpPr txBox="1"/>
          <p:nvPr/>
        </p:nvSpPr>
        <p:spPr>
          <a:xfrm>
            <a:off x="515938" y="5484848"/>
            <a:ext cx="586620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Landeszentrale für politische Bildung Baden-Württemberg: Xinjiang - Das Leid der Uiguren (sprachlich angepasste Erklärung übernommen aus: https://www.lpb-bw.de/china-uiguren)</a:t>
            </a:r>
          </a:p>
        </p:txBody>
      </p:sp>
    </p:spTree>
    <p:extLst>
      <p:ext uri="{BB962C8B-B14F-4D97-AF65-F5344CB8AC3E}">
        <p14:creationId xmlns:p14="http://schemas.microsoft.com/office/powerpoint/2010/main" val="769373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A260559-EB95-4084-6DC2-35D45A8CEC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1" t="33233" r="14482" b="4982"/>
          <a:stretch>
            <a:fillRect/>
          </a:stretch>
        </p:blipFill>
        <p:spPr bwMode="auto">
          <a:xfrm>
            <a:off x="10219140" y="313841"/>
            <a:ext cx="1620000" cy="1620000"/>
          </a:xfrm>
          <a:prstGeom prst="ellipse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2633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EEAC4A-F447-DF3B-6004-7C4B771CC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8EEC9CC-784C-5D4B-D485-C767445E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F6ED71-7CA8-83E9-EE43-72EE530A1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000">
            <a:off x="555325" y="1378760"/>
            <a:ext cx="8017835" cy="239714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420DFEE-7A33-AFC4-69A6-1ED34C0AE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354"/>
          <a:stretch>
            <a:fillRect/>
          </a:stretch>
        </p:blipFill>
        <p:spPr>
          <a:xfrm rot="-300000">
            <a:off x="9219030" y="1113767"/>
            <a:ext cx="2285683" cy="343807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BDC1614-530C-070C-5460-728DBEE4C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60000">
            <a:off x="1171806" y="580887"/>
            <a:ext cx="8618220" cy="46400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3CE9464-A625-97B4-47B7-37EF7AD1B5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000">
            <a:off x="3851047" y="4706969"/>
            <a:ext cx="6398548" cy="4334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C17B3CF-98B2-1BAA-B687-1DD37D140F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180000">
            <a:off x="1099659" y="4141511"/>
            <a:ext cx="6081496" cy="50796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D3D3CE3-5EFB-3D3F-8251-84C55E7FD067}"/>
              </a:ext>
            </a:extLst>
          </p:cNvPr>
          <p:cNvSpPr txBox="1"/>
          <p:nvPr/>
        </p:nvSpPr>
        <p:spPr>
          <a:xfrm>
            <a:off x="0" y="5439662"/>
            <a:ext cx="9209314" cy="262746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Magdalene Melchers: Erlaubt oder verboten? Musik im Islam (https://</a:t>
            </a:r>
            <a:r>
              <a:rPr lang="de-DE" sz="700" b="1" dirty="0" err="1">
                <a:solidFill>
                  <a:schemeClr val="bg1"/>
                </a:solidFill>
              </a:rPr>
              <a:t>www.ndr.de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kultur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sendungen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freitagsforum</a:t>
            </a:r>
            <a:r>
              <a:rPr lang="de-DE" sz="700" b="1" dirty="0">
                <a:solidFill>
                  <a:schemeClr val="bg1"/>
                </a:solidFill>
              </a:rPr>
              <a:t>/Musik-im-Islam-Halal-oder-haram-erlaubt-oder-verboten-,melchersislamundmusik100.html)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A75060-B653-F1BA-4664-72A6F3AE4D18}"/>
              </a:ext>
            </a:extLst>
          </p:cNvPr>
          <p:cNvSpPr txBox="1"/>
          <p:nvPr/>
        </p:nvSpPr>
        <p:spPr>
          <a:xfrm>
            <a:off x="10451137" y="4184836"/>
            <a:ext cx="129384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de-DE" sz="700" b="1" dirty="0" err="1">
                <a:solidFill>
                  <a:schemeClr val="bg1"/>
                </a:solidFill>
              </a:rPr>
              <a:t>picture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alliance</a:t>
            </a:r>
            <a:r>
              <a:rPr lang="de-DE" sz="700" b="1" dirty="0">
                <a:solidFill>
                  <a:schemeClr val="bg1"/>
                </a:solidFill>
              </a:rPr>
              <a:t> / </a:t>
            </a:r>
            <a:r>
              <a:rPr lang="de-DE" sz="700" b="1" dirty="0" err="1">
                <a:solidFill>
                  <a:schemeClr val="bg1"/>
                </a:solidFill>
              </a:rPr>
              <a:t>Godong</a:t>
            </a:r>
            <a:r>
              <a:rPr lang="de-DE" sz="700" b="1" dirty="0">
                <a:solidFill>
                  <a:schemeClr val="bg1"/>
                </a:solidFill>
              </a:rPr>
              <a:t>, Fred de </a:t>
            </a:r>
            <a:r>
              <a:rPr lang="de-DE" sz="700" b="1" dirty="0" err="1">
                <a:solidFill>
                  <a:schemeClr val="bg1"/>
                </a:solidFill>
              </a:rPr>
              <a:t>Noyelle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57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en 1">
            <a:hlinkClick r:id="" action="ppaction://media"/>
            <a:extLst>
              <a:ext uri="{FF2B5EF4-FFF2-40B4-BE49-F238E27FC236}">
                <a16:creationId xmlns:a16="http://schemas.microsoft.com/office/drawing/2014/main" id="{9CCC2731-88ED-C58D-4D54-7D1260092D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0" y="-15240"/>
            <a:ext cx="12192000" cy="685799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80FB4BE-959E-1D5F-A580-3E44C2291068}"/>
              </a:ext>
            </a:extLst>
          </p:cNvPr>
          <p:cNvSpPr txBox="1"/>
          <p:nvPr/>
        </p:nvSpPr>
        <p:spPr>
          <a:xfrm>
            <a:off x="-1" y="6465923"/>
            <a:ext cx="4045527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Bildschirmaufnahme von Hidden Codes (2020, Bildungsstätte Anne Frank / Playing History), https://youtu.be/N_l9sYGzyUA</a:t>
            </a:r>
          </a:p>
        </p:txBody>
      </p:sp>
    </p:spTree>
    <p:extLst>
      <p:ext uri="{BB962C8B-B14F-4D97-AF65-F5344CB8AC3E}">
        <p14:creationId xmlns:p14="http://schemas.microsoft.com/office/powerpoint/2010/main" val="383117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16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3B6D73-DF65-D9DA-31A7-DFE8BFF4EAA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358" t="4207" r="2774" b="2284"/>
          <a:stretch>
            <a:fillRect/>
          </a:stretch>
        </p:blipFill>
        <p:spPr>
          <a:xfrm>
            <a:off x="10219140" y="312758"/>
            <a:ext cx="1620000" cy="1620000"/>
          </a:xfrm>
          <a:prstGeom prst="roundRect">
            <a:avLst>
              <a:gd name="adj" fmla="val 50000"/>
            </a:avLst>
          </a:prstGeom>
          <a:effectLst/>
        </p:spPr>
      </p:pic>
    </p:spTree>
    <p:extLst>
      <p:ext uri="{BB962C8B-B14F-4D97-AF65-F5344CB8AC3E}">
        <p14:creationId xmlns:p14="http://schemas.microsoft.com/office/powerpoint/2010/main" val="1721850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D7AD027-9586-E033-B8CE-3A4BD26B58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Gesellschaftslehre, Klasse 7</a:t>
            </a:r>
          </a:p>
          <a:p>
            <a:r>
              <a:rPr lang="de-DE" b="1" dirty="0"/>
              <a:t>Doppelstunde 3+4: Islamistische Bewegungen und deren Anwerbestrategien erkennen</a:t>
            </a:r>
          </a:p>
        </p:txBody>
      </p:sp>
    </p:spTree>
    <p:extLst>
      <p:ext uri="{BB962C8B-B14F-4D97-AF65-F5344CB8AC3E}">
        <p14:creationId xmlns:p14="http://schemas.microsoft.com/office/powerpoint/2010/main" val="3794844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6D1E068-5DE5-427C-3C12-6F8554FCA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BEA4AC-4166-7519-ACBE-DE677CD5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18</a:t>
            </a:fld>
            <a:endParaRPr lang="de-DE"/>
          </a:p>
        </p:txBody>
      </p:sp>
      <p:pic>
        <p:nvPicPr>
          <p:cNvPr id="4" name="Grafik 3" descr="Ein Bild, das Text, Kleidung, Menschliches Gesicht, Hijab enthält.&#10;&#10;KI-generierte Inhalte können fehlerhaft sein.">
            <a:extLst>
              <a:ext uri="{FF2B5EF4-FFF2-40B4-BE49-F238E27FC236}">
                <a16:creationId xmlns:a16="http://schemas.microsoft.com/office/drawing/2014/main" id="{53B2E8F9-BDB2-0BB4-5BD6-8BAEAEB21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 b="38695"/>
          <a:stretch>
            <a:fillRect/>
          </a:stretch>
        </p:blipFill>
        <p:spPr>
          <a:xfrm>
            <a:off x="0" y="0"/>
            <a:ext cx="12191999" cy="31349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Grafik 4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71A94838-0343-4790-B61F-ABADF77E1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6975" b="50347"/>
          <a:stretch>
            <a:fillRect/>
          </a:stretch>
        </p:blipFill>
        <p:spPr>
          <a:xfrm>
            <a:off x="0" y="3096585"/>
            <a:ext cx="4690872" cy="37614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Grafik 5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356DEA26-CDD5-ED59-A8F2-68AB784AD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6" r="67174"/>
          <a:stretch>
            <a:fillRect/>
          </a:stretch>
        </p:blipFill>
        <p:spPr>
          <a:xfrm>
            <a:off x="4544667" y="3100065"/>
            <a:ext cx="4776408" cy="375793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8259A56-3B5D-1342-F022-1C4171CA90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354" b="12978"/>
          <a:stretch>
            <a:fillRect/>
          </a:stretch>
        </p:blipFill>
        <p:spPr>
          <a:xfrm>
            <a:off x="9321075" y="3096585"/>
            <a:ext cx="2870925" cy="3757935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69F5F17-CB60-02C7-C74F-5FED4450EADE}"/>
              </a:ext>
            </a:extLst>
          </p:cNvPr>
          <p:cNvSpPr txBox="1"/>
          <p:nvPr/>
        </p:nvSpPr>
        <p:spPr>
          <a:xfrm>
            <a:off x="1" y="2707988"/>
            <a:ext cx="454466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Vom Kopftuch bis zum Ganzkörperschleier (</a:t>
            </a:r>
            <a:r>
              <a:rPr lang="de-DE" sz="700" b="1" dirty="0" err="1">
                <a:solidFill>
                  <a:schemeClr val="bg1"/>
                </a:solidFill>
              </a:rPr>
              <a:t>picture-alliance</a:t>
            </a:r>
            <a:r>
              <a:rPr lang="de-DE" sz="700" b="1" dirty="0">
                <a:solidFill>
                  <a:schemeClr val="bg1"/>
                </a:solidFill>
              </a:rPr>
              <a:t> / dpa-Grafik, entnommen von: https://www.deutschlandfunk.de/verschleierungs-debatte-was-ist-eigentlich-eine-burka-100.html)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BD347B6-BE6F-DB96-8BC1-3BEDB82A5642}"/>
              </a:ext>
            </a:extLst>
          </p:cNvPr>
          <p:cNvSpPr txBox="1"/>
          <p:nvPr/>
        </p:nvSpPr>
        <p:spPr>
          <a:xfrm>
            <a:off x="0" y="6595189"/>
            <a:ext cx="4776408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pl-PL" sz="700" b="1" dirty="0">
                <a:solidFill>
                  <a:schemeClr val="bg1"/>
                </a:solidFill>
              </a:rPr>
              <a:t>Wikimedia (CC BY-SA 2.5/CC BY-SA 2.0</a:t>
            </a:r>
            <a:r>
              <a:rPr lang="de-DE" sz="700" b="1" dirty="0">
                <a:solidFill>
                  <a:schemeClr val="bg1"/>
                </a:solidFill>
              </a:rPr>
              <a:t>, übernommen aus: https://www.lpb-bw.de/china-uiguren)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2D076F1-D92E-54A1-34D3-8CE9D4A45EE9}"/>
              </a:ext>
            </a:extLst>
          </p:cNvPr>
          <p:cNvSpPr txBox="1"/>
          <p:nvPr/>
        </p:nvSpPr>
        <p:spPr>
          <a:xfrm>
            <a:off x="9321075" y="6465923"/>
            <a:ext cx="177698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de-DE" sz="700" b="1" dirty="0" err="1">
                <a:solidFill>
                  <a:schemeClr val="bg1"/>
                </a:solidFill>
              </a:rPr>
              <a:t>picture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alliance</a:t>
            </a:r>
            <a:r>
              <a:rPr lang="de-DE" sz="700" b="1" dirty="0">
                <a:solidFill>
                  <a:schemeClr val="bg1"/>
                </a:solidFill>
              </a:rPr>
              <a:t> / </a:t>
            </a:r>
            <a:r>
              <a:rPr lang="de-DE" sz="700" b="1" dirty="0" err="1">
                <a:solidFill>
                  <a:schemeClr val="bg1"/>
                </a:solidFill>
              </a:rPr>
              <a:t>Godong</a:t>
            </a:r>
            <a:r>
              <a:rPr lang="de-DE" sz="700" b="1" dirty="0">
                <a:solidFill>
                  <a:schemeClr val="bg1"/>
                </a:solidFill>
              </a:rPr>
              <a:t>, Fred de </a:t>
            </a:r>
            <a:r>
              <a:rPr lang="de-DE" sz="700" b="1" dirty="0" err="1">
                <a:solidFill>
                  <a:schemeClr val="bg1"/>
                </a:solidFill>
              </a:rPr>
              <a:t>Noyelle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6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C94C2D1-3878-FBA1-28C7-A7B77ED64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E6D973-48A0-D2D1-412E-2F09AEBFD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19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C988241-1047-3F3C-8580-837DC26590EF}"/>
              </a:ext>
            </a:extLst>
          </p:cNvPr>
          <p:cNvSpPr txBox="1"/>
          <p:nvPr/>
        </p:nvSpPr>
        <p:spPr>
          <a:xfrm>
            <a:off x="3016599" y="2555205"/>
            <a:ext cx="6158802" cy="1247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e-DE" sz="1600" dirty="0"/>
              <a:t>[</a:t>
            </a:r>
            <a:r>
              <a:rPr lang="de-DE" sz="1600" b="1" dirty="0"/>
              <a:t>Hinweis für Lehrkräfte: </a:t>
            </a:r>
            <a:br>
              <a:rPr lang="de-DE" sz="1600" b="1" dirty="0"/>
            </a:br>
            <a:r>
              <a:rPr lang="de-DE" sz="1600" dirty="0"/>
              <a:t>Hier kann die Folie aus der vergangenen Stunde zu </a:t>
            </a:r>
            <a:br>
              <a:rPr lang="de-DE" sz="1600" dirty="0"/>
            </a:br>
            <a:r>
              <a:rPr lang="de-DE" sz="1600" dirty="0"/>
              <a:t>Wissen und Vorurteilen bzw. aus der Reflexion eingefügt werden.]</a:t>
            </a:r>
          </a:p>
          <a:p>
            <a:pPr algn="ctr">
              <a:lnSpc>
                <a:spcPct val="120000"/>
              </a:lnSpc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175393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leidung, Mann, Person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E2BA0DE9-1953-A2A9-9646-457343559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0"/>
          <a:stretch>
            <a:fillRect/>
          </a:stretch>
        </p:blipFill>
        <p:spPr>
          <a:xfrm>
            <a:off x="3974929" y="2621280"/>
            <a:ext cx="4936067" cy="423672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F04024E-18FF-6E33-2142-900D857624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39" r="12543"/>
          <a:stretch>
            <a:fillRect/>
          </a:stretch>
        </p:blipFill>
        <p:spPr>
          <a:xfrm>
            <a:off x="0" y="2621280"/>
            <a:ext cx="4358344" cy="4236720"/>
          </a:xfrm>
          <a:prstGeom prst="rect">
            <a:avLst/>
          </a:prstGeom>
        </p:spPr>
      </p:pic>
      <p:pic>
        <p:nvPicPr>
          <p:cNvPr id="5" name="Grafik 4" descr="Ein Bild, das Kandelaber, Kerze, Kerzenständer, Im Haus enthält.&#10;&#10;KI-generierte Inhalte können fehlerhaft sein.">
            <a:extLst>
              <a:ext uri="{FF2B5EF4-FFF2-40B4-BE49-F238E27FC236}">
                <a16:creationId xmlns:a16="http://schemas.microsoft.com/office/drawing/2014/main" id="{856C6B7E-C852-ECB1-382A-62422ED1A4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" r="431"/>
          <a:stretch>
            <a:fillRect/>
          </a:stretch>
        </p:blipFill>
        <p:spPr>
          <a:xfrm>
            <a:off x="8881872" y="2621280"/>
            <a:ext cx="3310128" cy="4236720"/>
          </a:xfrm>
          <a:prstGeom prst="rect">
            <a:avLst/>
          </a:prstGeom>
        </p:spPr>
      </p:pic>
      <p:pic>
        <p:nvPicPr>
          <p:cNvPr id="6" name="Grafik 5" descr="Ein Bild, das Person, Tanz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2175213E-46DA-EA38-9328-DD6AE5142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1938" r="40348" b="1550"/>
          <a:stretch>
            <a:fillRect/>
          </a:stretch>
        </p:blipFill>
        <p:spPr>
          <a:xfrm>
            <a:off x="0" y="0"/>
            <a:ext cx="7364009" cy="2621280"/>
          </a:xfrm>
          <a:prstGeom prst="rect">
            <a:avLst/>
          </a:prstGeom>
        </p:spPr>
      </p:pic>
      <p:pic>
        <p:nvPicPr>
          <p:cNvPr id="8" name="Grafik 7" descr="Ein Bild, das Sonnenhut, Hut, Filzhut, Person enthält.&#10;&#10;KI-generierte Inhalte können fehlerhaft sein.">
            <a:extLst>
              <a:ext uri="{FF2B5EF4-FFF2-40B4-BE49-F238E27FC236}">
                <a16:creationId xmlns:a16="http://schemas.microsoft.com/office/drawing/2014/main" id="{E5350FA6-DF9E-7833-5470-5A78B6E458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" b="15778"/>
          <a:stretch>
            <a:fillRect/>
          </a:stretch>
        </p:blipFill>
        <p:spPr>
          <a:xfrm>
            <a:off x="7255933" y="0"/>
            <a:ext cx="4936067" cy="262128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10FB3-A6D7-B970-4581-DFA8DCEC216F}"/>
              </a:ext>
            </a:extLst>
          </p:cNvPr>
          <p:cNvSpPr txBox="1"/>
          <p:nvPr/>
        </p:nvSpPr>
        <p:spPr>
          <a:xfrm>
            <a:off x="1" y="2229203"/>
            <a:ext cx="5984282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Hinduistische Gläubige (Bildquelle: Ms Sarah Welch, https://commons.wikimedia.org/wiki/File:1_Hinduism_5_image_banner.jpg#/media/File:1_Hinduism_5_image_banner.jpg, CC BY-SA 4.0)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FCCB297-F6FE-C477-8FBC-22965F5B07A1}"/>
              </a:ext>
            </a:extLst>
          </p:cNvPr>
          <p:cNvSpPr txBox="1"/>
          <p:nvPr/>
        </p:nvSpPr>
        <p:spPr>
          <a:xfrm>
            <a:off x="7255932" y="2100002"/>
            <a:ext cx="4201500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Orthodoxer Jude beim Gebet vor der Klagemauer in Jerusalem, Israel (Bildquelle: </a:t>
            </a:r>
            <a:r>
              <a:rPr lang="de-DE" sz="700" b="1" dirty="0" err="1">
                <a:solidFill>
                  <a:schemeClr val="bg1"/>
                </a:solidFill>
              </a:rPr>
              <a:t>Fronl</a:t>
            </a:r>
            <a:r>
              <a:rPr lang="de-DE" sz="700" b="1" dirty="0">
                <a:solidFill>
                  <a:schemeClr val="bg1"/>
                </a:solidFill>
              </a:rPr>
              <a:t>, https://commons.wikimedia.org/wiki/File:Orthodox_Jew_praying_at_Jerusalem.jpg#/media/File:Orthodox_Jew_praying_at_Jerusalem.jpg, CC BY-SA 4.0)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9D9B227-DE21-6093-183C-80CEBAF16C00}"/>
              </a:ext>
            </a:extLst>
          </p:cNvPr>
          <p:cNvSpPr txBox="1"/>
          <p:nvPr/>
        </p:nvSpPr>
        <p:spPr>
          <a:xfrm>
            <a:off x="1" y="6336722"/>
            <a:ext cx="4142231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Betende während des Haddsch in Mekka (Bildquelle: DPA, entnommen aus: https://www.spiegel.de/politik/ausland/hadsch-was-sie-ueber-die-pilgerfahrt-nach-mekka-und-medina-wissen-muessen-a-1223165.html#fotostrecke-4069932f-0001-0002-0000-000000163069)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7668747-3624-9B97-B78C-DBE0E436FC29}"/>
              </a:ext>
            </a:extLst>
          </p:cNvPr>
          <p:cNvSpPr txBox="1"/>
          <p:nvPr/>
        </p:nvSpPr>
        <p:spPr>
          <a:xfrm>
            <a:off x="4358344" y="6336657"/>
            <a:ext cx="3974928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Papst Franziskus während eines öffentlichen Auftritts in Kasachstan (Bildquelle: Yakov Fedorov, https://commons.wikimedia.org/wiki/File:Visit_of_Pope_Francis_to_Kazakhstan-3.jpg#/media/File:Visit_of_Pope_Francis_to_Kazakhstan-3.jpg, CC BY-SA 4.0)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5FFC36A-E417-2530-8536-EAC22A978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1C2BDFC-F073-7FCC-BD4B-ED82873B1440}"/>
              </a:ext>
            </a:extLst>
          </p:cNvPr>
          <p:cNvSpPr txBox="1"/>
          <p:nvPr/>
        </p:nvSpPr>
        <p:spPr>
          <a:xfrm>
            <a:off x="8881873" y="6078125"/>
            <a:ext cx="2712720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 err="1">
                <a:solidFill>
                  <a:schemeClr val="bg1"/>
                </a:solidFill>
              </a:rPr>
              <a:t>Channukia</a:t>
            </a:r>
            <a:r>
              <a:rPr lang="de-DE" sz="700" b="1" dirty="0">
                <a:solidFill>
                  <a:schemeClr val="bg1"/>
                </a:solidFill>
              </a:rPr>
              <a:t> mit acht Kerzen und einem </a:t>
            </a:r>
            <a:r>
              <a:rPr lang="de-DE" sz="700" b="1" dirty="0" err="1">
                <a:solidFill>
                  <a:schemeClr val="bg1"/>
                </a:solidFill>
              </a:rPr>
              <a:t>Schamasch</a:t>
            </a:r>
            <a:r>
              <a:rPr lang="de-DE" sz="700" b="1" dirty="0">
                <a:solidFill>
                  <a:schemeClr val="bg1"/>
                </a:solidFill>
              </a:rPr>
              <a:t>, vollständig entzündet am achten Tag des jüdischen </a:t>
            </a:r>
            <a:r>
              <a:rPr lang="de-DE" sz="700" b="1" dirty="0" err="1">
                <a:solidFill>
                  <a:schemeClr val="bg1"/>
                </a:solidFill>
              </a:rPr>
              <a:t>Channukafestes</a:t>
            </a:r>
            <a:r>
              <a:rPr lang="de-DE" sz="700" b="1" dirty="0">
                <a:solidFill>
                  <a:schemeClr val="bg1"/>
                </a:solidFill>
              </a:rPr>
              <a:t> (Bildquelle: Pollitoloco122ich,  https://de.wikipedia.org/wiki/Chanukka#/media/Datei:Hanuka-Menorah.jpg, CC BY-SA 4.0)</a:t>
            </a:r>
          </a:p>
        </p:txBody>
      </p:sp>
    </p:spTree>
    <p:extLst>
      <p:ext uri="{BB962C8B-B14F-4D97-AF65-F5344CB8AC3E}">
        <p14:creationId xmlns:p14="http://schemas.microsoft.com/office/powerpoint/2010/main" val="1555221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821A5A1-EE73-9F8B-5948-DA963CF67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CB8C491-C3C5-98E4-A3E3-BCB926A13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20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4957EA2-61A6-DB33-07EA-E13C2987B29E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CE0A2096-CF16-29E6-A052-5B2759B219E6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</p:spTree>
    <p:extLst>
      <p:ext uri="{BB962C8B-B14F-4D97-AF65-F5344CB8AC3E}">
        <p14:creationId xmlns:p14="http://schemas.microsoft.com/office/powerpoint/2010/main" val="2152263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2F18A-FB6F-5AF8-C417-0858F6935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9E19C7B-4A59-98CE-522C-E0EF1F98C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63AE947-16F2-1B12-FD4E-8382F4255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21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7059FD3-2D49-518B-88D6-CED3E1FAF17E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A160D0D4-0C52-6883-7817-ABA449237441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  <p:sp>
        <p:nvSpPr>
          <p:cNvPr id="6" name="Rechteck: abgerundete Ecken 4">
            <a:extLst>
              <a:ext uri="{FF2B5EF4-FFF2-40B4-BE49-F238E27FC236}">
                <a16:creationId xmlns:a16="http://schemas.microsoft.com/office/drawing/2014/main" id="{81D20804-F6ED-C300-CE7C-8EF64E15DFEF}"/>
              </a:ext>
            </a:extLst>
          </p:cNvPr>
          <p:cNvSpPr/>
          <p:nvPr/>
        </p:nvSpPr>
        <p:spPr>
          <a:xfrm>
            <a:off x="515938" y="1877840"/>
            <a:ext cx="9738405" cy="13738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b="1" dirty="0">
                <a:solidFill>
                  <a:schemeClr val="tx1"/>
                </a:solidFill>
              </a:rPr>
              <a:t>Salafisten </a:t>
            </a:r>
            <a:r>
              <a:rPr lang="de-DE" sz="1400" dirty="0">
                <a:solidFill>
                  <a:schemeClr val="tx1"/>
                </a:solidFill>
              </a:rPr>
              <a:t>behaupten, so leben zu wollen, wie es der Prophet Muhammad als richtig beschrieben habe. Dabei orientieren sie sich oft direkt am </a:t>
            </a:r>
            <a:r>
              <a:rPr lang="de-DE" sz="1400" b="1" dirty="0">
                <a:solidFill>
                  <a:schemeClr val="tx1"/>
                </a:solidFill>
              </a:rPr>
              <a:t>Wortlaut des Koran</a:t>
            </a:r>
            <a:r>
              <a:rPr lang="de-DE" sz="1400" dirty="0">
                <a:solidFill>
                  <a:schemeClr val="tx1"/>
                </a:solidFill>
              </a:rPr>
              <a:t>. Sie glauben, </a:t>
            </a:r>
            <a:r>
              <a:rPr lang="de-DE" sz="1400" b="1" dirty="0">
                <a:solidFill>
                  <a:schemeClr val="tx1"/>
                </a:solidFill>
              </a:rPr>
              <a:t>den einzig wahren Islam zu kennen </a:t>
            </a:r>
            <a:r>
              <a:rPr lang="de-DE" sz="1400" dirty="0">
                <a:solidFill>
                  <a:schemeClr val="tx1"/>
                </a:solidFill>
              </a:rPr>
              <a:t>und zu leben. Alle anderen Muslime gelten ihnen als Abweichler oder Ungläubige. Sie wollen eine islamische Gesellschaft errichten, entweder durch Missionierung oder beim jihadistischen Salafismus auch mittels Gewalt. </a:t>
            </a:r>
          </a:p>
        </p:txBody>
      </p:sp>
    </p:spTree>
    <p:extLst>
      <p:ext uri="{BB962C8B-B14F-4D97-AF65-F5344CB8AC3E}">
        <p14:creationId xmlns:p14="http://schemas.microsoft.com/office/powerpoint/2010/main" val="161676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56B6C-2056-96D5-9758-856064BFE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759B08A-F76E-3C15-B9AE-A3F5E85D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9EADED5-BA99-9BB8-9EA8-C96DC8F9F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22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7DF13F3-8ACF-752D-5D73-4B0172ACE425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B71D467F-3C5E-16C3-5632-F3CD51DE82AD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  <p:sp>
        <p:nvSpPr>
          <p:cNvPr id="6" name="Rechteck: abgerundete Ecken 4">
            <a:extLst>
              <a:ext uri="{FF2B5EF4-FFF2-40B4-BE49-F238E27FC236}">
                <a16:creationId xmlns:a16="http://schemas.microsoft.com/office/drawing/2014/main" id="{3272E279-EEC8-C894-D0AF-7A034B34DBA9}"/>
              </a:ext>
            </a:extLst>
          </p:cNvPr>
          <p:cNvSpPr/>
          <p:nvPr/>
        </p:nvSpPr>
        <p:spPr>
          <a:xfrm>
            <a:off x="515938" y="1877840"/>
            <a:ext cx="9738405" cy="13738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b="1" dirty="0">
                <a:solidFill>
                  <a:schemeClr val="tx1"/>
                </a:solidFill>
              </a:rPr>
              <a:t>Salafisten </a:t>
            </a:r>
            <a:r>
              <a:rPr lang="de-DE" sz="1400" dirty="0">
                <a:solidFill>
                  <a:schemeClr val="tx1"/>
                </a:solidFill>
              </a:rPr>
              <a:t>behaupten, so leben zu wollen, wie es der Prophet Muhammad als richtig beschrieben habe. Dabei orientieren sie sich oft direkt am </a:t>
            </a:r>
            <a:r>
              <a:rPr lang="de-DE" sz="1400" b="1" dirty="0">
                <a:solidFill>
                  <a:schemeClr val="tx1"/>
                </a:solidFill>
              </a:rPr>
              <a:t>Wortlaut des Koran</a:t>
            </a:r>
            <a:r>
              <a:rPr lang="de-DE" sz="1400" dirty="0">
                <a:solidFill>
                  <a:schemeClr val="tx1"/>
                </a:solidFill>
              </a:rPr>
              <a:t>. Sie glauben, </a:t>
            </a:r>
            <a:r>
              <a:rPr lang="de-DE" sz="1400" b="1" dirty="0">
                <a:solidFill>
                  <a:schemeClr val="tx1"/>
                </a:solidFill>
              </a:rPr>
              <a:t>den einzig wahren Islam zu kennen </a:t>
            </a:r>
            <a:r>
              <a:rPr lang="de-DE" sz="1400" dirty="0">
                <a:solidFill>
                  <a:schemeClr val="tx1"/>
                </a:solidFill>
              </a:rPr>
              <a:t>und zu leben. Alle anderen Muslime gelten ihnen als Abweichler oder Ungläubige. Sie wollen eine islamische Gesellschaft errichten, entweder durch Missionierung oder beim jihadistischen Salafismus auch mittels Gewalt. </a:t>
            </a:r>
          </a:p>
        </p:txBody>
      </p:sp>
      <p:sp>
        <p:nvSpPr>
          <p:cNvPr id="7" name="Rechteck: abgerundete Ecken 5">
            <a:extLst>
              <a:ext uri="{FF2B5EF4-FFF2-40B4-BE49-F238E27FC236}">
                <a16:creationId xmlns:a16="http://schemas.microsoft.com/office/drawing/2014/main" id="{91435C37-67C1-1956-F2E4-88A9F180ED5D}"/>
              </a:ext>
            </a:extLst>
          </p:cNvPr>
          <p:cNvSpPr/>
          <p:nvPr/>
        </p:nvSpPr>
        <p:spPr>
          <a:xfrm>
            <a:off x="515938" y="3501449"/>
            <a:ext cx="9738405" cy="163238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Der </a:t>
            </a:r>
            <a:r>
              <a:rPr lang="de-DE" sz="1400" b="1" dirty="0">
                <a:solidFill>
                  <a:schemeClr val="tx1"/>
                </a:solidFill>
              </a:rPr>
              <a:t>Jihadismus</a:t>
            </a:r>
            <a:r>
              <a:rPr lang="de-DE" sz="1400" dirty="0">
                <a:solidFill>
                  <a:schemeClr val="tx1"/>
                </a:solidFill>
              </a:rPr>
              <a:t> ist eine eigene Strömung, die sich aus dem </a:t>
            </a:r>
            <a:r>
              <a:rPr lang="de-DE" sz="1400" b="1" dirty="0">
                <a:solidFill>
                  <a:schemeClr val="tx1"/>
                </a:solidFill>
              </a:rPr>
              <a:t>Islamismus und dem Salafismus </a:t>
            </a:r>
            <a:r>
              <a:rPr lang="de-DE" sz="1400" dirty="0">
                <a:solidFill>
                  <a:schemeClr val="tx1"/>
                </a:solidFill>
              </a:rPr>
              <a:t>speist und durch die </a:t>
            </a:r>
            <a:r>
              <a:rPr lang="de-DE" sz="1400" b="1" dirty="0">
                <a:solidFill>
                  <a:schemeClr val="tx1"/>
                </a:solidFill>
              </a:rPr>
              <a:t>Bereitschaft zur Gewalt </a:t>
            </a:r>
            <a:r>
              <a:rPr lang="de-DE" sz="1400" dirty="0">
                <a:solidFill>
                  <a:schemeClr val="tx1"/>
                </a:solidFill>
              </a:rPr>
              <a:t>charakterisiert ist. Zu den jihadistischen Gruppierungen zählen zum Beispiel der sogenannte „Islamische Staat“ (IS) und „</a:t>
            </a:r>
            <a:r>
              <a:rPr lang="de-DE" sz="1400" dirty="0" err="1">
                <a:solidFill>
                  <a:schemeClr val="tx1"/>
                </a:solidFill>
              </a:rPr>
              <a:t>al-Qaida</a:t>
            </a:r>
            <a:r>
              <a:rPr lang="de-DE" sz="1400" dirty="0">
                <a:solidFill>
                  <a:schemeClr val="tx1"/>
                </a:solidFill>
              </a:rPr>
              <a:t>“. Jihadisten rufen im Internet, vor allem in den </a:t>
            </a:r>
            <a:r>
              <a:rPr lang="de-DE" sz="1400" b="1" dirty="0">
                <a:solidFill>
                  <a:schemeClr val="tx1"/>
                </a:solidFill>
              </a:rPr>
              <a:t>sozialen Online-Medien </a:t>
            </a:r>
            <a:r>
              <a:rPr lang="de-DE" sz="1400" dirty="0">
                <a:solidFill>
                  <a:schemeClr val="tx1"/>
                </a:solidFill>
              </a:rPr>
              <a:t>zum bewaffneten Kampf gegen die, wie sie sagen, „Feinde des Islam“ auf. Für sie ist </a:t>
            </a:r>
            <a:r>
              <a:rPr lang="de-DE" sz="1400" b="1" dirty="0">
                <a:solidFill>
                  <a:schemeClr val="tx1"/>
                </a:solidFill>
              </a:rPr>
              <a:t>terroristische Gewalt </a:t>
            </a:r>
            <a:r>
              <a:rPr lang="de-DE" sz="1400" dirty="0">
                <a:solidFill>
                  <a:schemeClr val="tx1"/>
                </a:solidFill>
              </a:rPr>
              <a:t>ein unverzichtbares Mittel gegen „Ungläubige“.</a:t>
            </a:r>
          </a:p>
        </p:txBody>
      </p:sp>
    </p:spTree>
    <p:extLst>
      <p:ext uri="{BB962C8B-B14F-4D97-AF65-F5344CB8AC3E}">
        <p14:creationId xmlns:p14="http://schemas.microsoft.com/office/powerpoint/2010/main" val="3089019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AF2967D-1689-86A8-6997-81DA6E49C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693271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Matze verändert sich im Laufe des Spiels. Wie entwickelt sich seine Haltung? </a:t>
            </a:r>
            <a:br>
              <a:rPr lang="de-DE" sz="1600" dirty="0"/>
            </a:br>
            <a:r>
              <a:rPr lang="de-DE" sz="1600" dirty="0"/>
              <a:t>Spielt „Hidden Codes – Episode 4“ und haltet eure Ergebnisse im Zeitstrahl fest.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57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13C1524-71C4-B101-36BC-AE68A575C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512764"/>
            <a:ext cx="3348000" cy="4208554"/>
          </a:xfrm>
          <a:solidFill>
            <a:schemeClr val="accent1"/>
          </a:solidFill>
        </p:spPr>
        <p:txBody>
          <a:bodyPr lIns="90000" tIns="90000" rIns="90000" bIns="90000"/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1</a:t>
            </a:r>
          </a:p>
          <a:p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71DBADF-5FCD-8981-3638-527FC6092D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2</a:t>
            </a:r>
          </a:p>
          <a:p>
            <a:endParaRPr lang="de-DE" sz="20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FC56644-6663-FE74-2C08-C885D873E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EB76944-3FA8-8291-3E83-CCE5997FC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25</a:t>
            </a:fld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F9D1EF0-F39C-142D-C9F9-1D3CE3E3181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3</a:t>
            </a:r>
            <a:endParaRPr lang="de-DE" sz="2000" dirty="0"/>
          </a:p>
          <a:p>
            <a:endParaRPr lang="de-DE" sz="2000" b="1" dirty="0">
              <a:solidFill>
                <a:schemeClr val="accent2"/>
              </a:solidFill>
            </a:endParaRPr>
          </a:p>
        </p:txBody>
      </p:sp>
      <p:sp>
        <p:nvSpPr>
          <p:cNvPr id="22" name="Pfeil: nach rechts 27">
            <a:extLst>
              <a:ext uri="{FF2B5EF4-FFF2-40B4-BE49-F238E27FC236}">
                <a16:creationId xmlns:a16="http://schemas.microsoft.com/office/drawing/2014/main" id="{7B127112-5C78-519C-6AA0-96146E55B646}"/>
              </a:ext>
            </a:extLst>
          </p:cNvPr>
          <p:cNvSpPr/>
          <p:nvPr/>
        </p:nvSpPr>
        <p:spPr>
          <a:xfrm>
            <a:off x="0" y="5024413"/>
            <a:ext cx="11676064" cy="900492"/>
          </a:xfrm>
          <a:prstGeom prst="rightArrow">
            <a:avLst>
              <a:gd name="adj1" fmla="val 42549"/>
              <a:gd name="adj2" fmla="val 6681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52382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Recherchiert mithilfe der Materialien zum Thema Islamismus. </a:t>
            </a:r>
            <a:br>
              <a:rPr lang="de-DE" sz="1600" dirty="0"/>
            </a:br>
            <a:r>
              <a:rPr lang="de-DE" sz="1600" dirty="0"/>
              <a:t>Notiert auf den Karten weitere Strategien, die zur Anwerbung von Interessierten genutzt werden.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00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C1C3169-DA89-A846-40C0-38E62834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56D9447-2937-6B1B-5EBA-BC6E2B5E4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27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1BAAC3-639A-69E1-65AA-2AAB22854C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0000" y="482600"/>
            <a:ext cx="11136312" cy="900113"/>
          </a:xfrm>
        </p:spPr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Denkblase: wolkenförmig 3">
            <a:extLst>
              <a:ext uri="{FF2B5EF4-FFF2-40B4-BE49-F238E27FC236}">
                <a16:creationId xmlns:a16="http://schemas.microsoft.com/office/drawing/2014/main" id="{C3915F6F-61FB-B932-AC65-49DA59A07E75}"/>
              </a:ext>
            </a:extLst>
          </p:cNvPr>
          <p:cNvSpPr txBox="1">
            <a:spLocks/>
          </p:cNvSpPr>
          <p:nvPr/>
        </p:nvSpPr>
        <p:spPr>
          <a:xfrm>
            <a:off x="6464430" y="2343966"/>
            <a:ext cx="4137186" cy="2923409"/>
          </a:xfrm>
          <a:prstGeom prst="cloudCallout">
            <a:avLst>
              <a:gd name="adj1" fmla="val 74103"/>
              <a:gd name="adj2" fmla="val 355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könnten wir selbst tun?</a:t>
            </a:r>
          </a:p>
        </p:txBody>
      </p:sp>
      <p:sp>
        <p:nvSpPr>
          <p:cNvPr id="7" name="Denkblase: wolkenförmig 3">
            <a:extLst>
              <a:ext uri="{FF2B5EF4-FFF2-40B4-BE49-F238E27FC236}">
                <a16:creationId xmlns:a16="http://schemas.microsoft.com/office/drawing/2014/main" id="{5C187352-0F59-5F32-130E-B84BD8B8B4E1}"/>
              </a:ext>
            </a:extLst>
          </p:cNvPr>
          <p:cNvSpPr txBox="1">
            <a:spLocks/>
          </p:cNvSpPr>
          <p:nvPr/>
        </p:nvSpPr>
        <p:spPr>
          <a:xfrm>
            <a:off x="857803" y="1383341"/>
            <a:ext cx="4532181" cy="3067730"/>
          </a:xfrm>
          <a:prstGeom prst="cloudCallout">
            <a:avLst>
              <a:gd name="adj1" fmla="val -53901"/>
              <a:gd name="adj2" fmla="val 705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hätte Matze geholfen?</a:t>
            </a:r>
          </a:p>
        </p:txBody>
      </p:sp>
    </p:spTree>
    <p:extLst>
      <p:ext uri="{BB962C8B-B14F-4D97-AF65-F5344CB8AC3E}">
        <p14:creationId xmlns:p14="http://schemas.microsoft.com/office/powerpoint/2010/main" val="2212019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6382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4057403" y="1829588"/>
            <a:ext cx="4077192" cy="2741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Vorstellungen zu religiösen Menschen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114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5C0FDCC-BFA6-DDED-9E86-D676DCED47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76C8133-4DAF-76ED-4E9A-C281A128A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F28CFF-6512-9767-D72E-D54D306B2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75062F-F04C-66F1-EACE-F39F9BDAC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21C003B-4D87-A7C5-763F-1A75CF42E5D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Wissen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6D36098-41A9-926F-58EA-5F1DBAB6DD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Vorurteile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0EEDE0A-FEE0-30C4-81EA-2E965BDDF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Islam – unsere Vorstellungen</a:t>
            </a:r>
          </a:p>
        </p:txBody>
      </p:sp>
    </p:spTree>
    <p:extLst>
      <p:ext uri="{BB962C8B-B14F-4D97-AF65-F5344CB8AC3E}">
        <p14:creationId xmlns:p14="http://schemas.microsoft.com/office/powerpoint/2010/main" val="379822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medien 5" title="Islam erklärt | Eine Religion in (fast) fünf Minuten">
            <a:hlinkClick r:id="" action="ppaction://media"/>
            <a:extLst>
              <a:ext uri="{FF2B5EF4-FFF2-40B4-BE49-F238E27FC236}">
                <a16:creationId xmlns:a16="http://schemas.microsoft.com/office/drawing/2014/main" id="{E34FFECD-C618-D7D2-CF36-7F6171EBAB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" y="-30479"/>
            <a:ext cx="12191999" cy="688847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4A3ED69-2645-FBCE-0F85-7069D0EADE2F}"/>
              </a:ext>
            </a:extLst>
          </p:cNvPr>
          <p:cNvSpPr txBox="1"/>
          <p:nvPr/>
        </p:nvSpPr>
        <p:spPr>
          <a:xfrm>
            <a:off x="1" y="6465988"/>
            <a:ext cx="3489648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Video: „Islam erklärt | Eine Religion in (fast) fünf Minuten“ von „MrWissen2go“ (entnommen aus: https://</a:t>
            </a:r>
            <a:r>
              <a:rPr lang="de-DE" sz="700" b="1" dirty="0" err="1">
                <a:solidFill>
                  <a:schemeClr val="bg1"/>
                </a:solidFill>
              </a:rPr>
              <a:t>www.youtube.com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watch?v</a:t>
            </a:r>
            <a:r>
              <a:rPr lang="de-DE" sz="700" b="1" dirty="0">
                <a:solidFill>
                  <a:schemeClr val="bg1"/>
                </a:solidFill>
              </a:rPr>
              <a:t>=ESLa3YT1nps)</a:t>
            </a:r>
          </a:p>
        </p:txBody>
      </p:sp>
    </p:spTree>
    <p:extLst>
      <p:ext uri="{BB962C8B-B14F-4D97-AF65-F5344CB8AC3E}">
        <p14:creationId xmlns:p14="http://schemas.microsoft.com/office/powerpoint/2010/main" val="267528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140375-0F43-9BA3-6AE8-662A449D8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D45F126-8489-2226-34D9-B3FAD73C78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154B1F9-4A2F-F5E5-A8BF-6C0F30E75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938F7B2-36D4-D8E0-F4FE-43FF2A5586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E987B11-BF97-EB18-C531-F15D306CF771}"/>
              </a:ext>
            </a:extLst>
          </p:cNvPr>
          <p:cNvSpPr txBox="1"/>
          <p:nvPr/>
        </p:nvSpPr>
        <p:spPr>
          <a:xfrm>
            <a:off x="10898155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3915507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BBEDBBFB-AEAB-B2C4-84BC-E21D74645F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6D0BBE-52CA-A190-8CCB-88FD53440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0FFC5E1-BD78-BF71-02CF-22EDEF8A0317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– Episode 3“ in Zweier-Teams, während die Lehrkraft vorn spielt. </a:t>
            </a:r>
            <a:br>
              <a:rPr lang="de-DE" sz="1600" dirty="0"/>
            </a:br>
            <a:r>
              <a:rPr lang="de-DE" sz="1600" dirty="0"/>
              <a:t>Legt ein Profil an und macht euch mit der Steuerung vertraut. Spielt nur bis zur Entscheidung, wem ihr helfen werdet.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3EA6FF-DBA4-BDE7-EA51-35A746DFE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9A2EA14-D8E7-DC4F-337B-1AC92879DA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4E446A01-00DC-CDC6-CB55-F256104D5940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995506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37D63-6D4E-1986-567C-A8C6B062B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9A8163C-856D-381F-BE85-973E3DBBF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F565BDC-BB98-76F2-66BD-35674205A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D425E67-867E-8F6E-6DB6-1FFE9FABE6C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</a:t>
            </a:r>
            <a:r>
              <a:rPr lang="de-DE" sz="1600"/>
              <a:t>– Episode 3“ </a:t>
            </a:r>
            <a:r>
              <a:rPr lang="de-DE" sz="1600" dirty="0"/>
              <a:t>und findet mit eurem Handlungsstrang mehr über den Islam </a:t>
            </a:r>
            <a:br>
              <a:rPr lang="de-DE" sz="1600" dirty="0"/>
            </a:br>
            <a:r>
              <a:rPr lang="de-DE" sz="1600" dirty="0"/>
              <a:t>sowie Vorurteile über die Religion heraus. Haltet eure Notizen in der passenden Tabellenspalte fest.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69EE369-899C-E7C1-E4DB-C07D56D5A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8753CB1-B529-67C3-6650-54AA4BD21E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05AE68E-522D-98A6-C44C-339AD3991CC9}"/>
              </a:ext>
            </a:extLst>
          </p:cNvPr>
          <p:cNvSpPr txBox="1"/>
          <p:nvPr/>
        </p:nvSpPr>
        <p:spPr>
          <a:xfrm>
            <a:off x="10897329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25970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Meral und Khadija: Kleidung im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6D8FEAA-5A1F-5D70-943A-014709AF9DF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23154" r="2037" b="2151"/>
          <a:stretch>
            <a:fillRect/>
          </a:stretch>
        </p:blipFill>
        <p:spPr bwMode="auto">
          <a:xfrm>
            <a:off x="9131736" y="312452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77DB8AA-DCAC-3CCD-3305-93B7DBD6A712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" t="24502" r="3005" b="979"/>
          <a:stretch>
            <a:fillRect/>
          </a:stretch>
        </p:blipFill>
        <p:spPr bwMode="auto">
          <a:xfrm>
            <a:off x="10219140" y="890213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111845809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Microsoft Office PowerPoint</Application>
  <PresentationFormat>Breitbild</PresentationFormat>
  <Paragraphs>107</Paragraphs>
  <Slides>27</Slides>
  <Notes>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27</vt:i4>
      </vt:variant>
    </vt:vector>
  </HeadingPairs>
  <TitlesOfParts>
    <vt:vector size="32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PowerPoint-Präsentation</vt:lpstr>
      <vt:lpstr>Der Islam – unsere Vorstellungen</vt:lpstr>
      <vt:lpstr>PowerPoint-Präsentation</vt:lpstr>
      <vt:lpstr>PowerPoint-Präsentation</vt:lpstr>
      <vt:lpstr>PowerPoint-Präsentation</vt:lpstr>
      <vt:lpstr>PowerPoint-Präsentation</vt:lpstr>
      <vt:lpstr>Meral und Khadija: Kleidung im Islam</vt:lpstr>
      <vt:lpstr>PowerPoint-Präsentation</vt:lpstr>
      <vt:lpstr>Lukas und Erkam: Islam ≠ Islam</vt:lpstr>
      <vt:lpstr>Wer sind die Uiguren?</vt:lpstr>
      <vt:lpstr>Lukas und Erkam: Islam ≠ Islam</vt:lpstr>
      <vt:lpstr>PowerPoint-Präsentation</vt:lpstr>
      <vt:lpstr>PowerPoint-Präsentation</vt:lpstr>
      <vt:lpstr>Reflexion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49</cp:revision>
  <dcterms:created xsi:type="dcterms:W3CDTF">2025-12-04T14:18:02Z</dcterms:created>
  <dcterms:modified xsi:type="dcterms:W3CDTF">2026-02-11T13:39:15Z</dcterms:modified>
</cp:coreProperties>
</file>